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16"/>
  </p:notesMasterIdLst>
  <p:sldIdLst>
    <p:sldId id="335" r:id="rId3"/>
    <p:sldId id="346" r:id="rId4"/>
    <p:sldId id="355" r:id="rId5"/>
    <p:sldId id="347" r:id="rId6"/>
    <p:sldId id="334" r:id="rId7"/>
    <p:sldId id="348" r:id="rId8"/>
    <p:sldId id="352" r:id="rId9"/>
    <p:sldId id="353" r:id="rId10"/>
    <p:sldId id="359" r:id="rId11"/>
    <p:sldId id="357" r:id="rId12"/>
    <p:sldId id="358" r:id="rId13"/>
    <p:sldId id="351" r:id="rId14"/>
    <p:sldId id="35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D7"/>
    <a:srgbClr val="E6E6E6"/>
    <a:srgbClr val="E2E5C1"/>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72" d="100"/>
          <a:sy n="72" d="100"/>
        </p:scale>
        <p:origin x="11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solidFill>
                  <a:schemeClr val="bg1"/>
                </a:solidFill>
              </a:rPr>
              <a:t>Credits</a:t>
            </a:r>
            <a:endParaRPr lang="zh-CN" altLang="en-US" dirty="0">
              <a:solidFill>
                <a:schemeClr val="bg1"/>
              </a:solidFill>
            </a:endParaRPr>
          </a:p>
        </c:rich>
      </c:tx>
      <c:layout>
        <c:manualLayout>
          <c:xMode val="edge"/>
          <c:yMode val="edge"/>
          <c:x val="0.68503632676017434"/>
          <c:y val="0.4974253683207619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h-TH"/>
        </a:p>
      </c:txPr>
    </c:title>
    <c:autoTitleDeleted val="0"/>
    <c:plotArea>
      <c:layout/>
      <c:pieChart>
        <c:varyColors val="1"/>
        <c:ser>
          <c:idx val="0"/>
          <c:order val="0"/>
          <c:tx>
            <c:strRef>
              <c:f>Sheet1!$B$1</c:f>
              <c:strCache>
                <c:ptCount val="1"/>
                <c:pt idx="0">
                  <c:v>Credits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3C-40CA-B2D7-D619E98EB7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3C-40CA-B2D7-D619E98EB7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3C-40CA-B2D7-D619E98EB7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3C-40CA-B2D7-D619E98EB7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93C-40CA-B2D7-D619E98EB79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93C-40CA-B2D7-D619E98EB79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93C-40CA-B2D7-D619E98EB79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93C-40CA-B2D7-D619E98EB791}"/>
              </c:ext>
            </c:extLst>
          </c:dPt>
          <c:cat>
            <c:strRef>
              <c:f>Sheet1!$A$2:$A$9</c:f>
              <c:strCache>
                <c:ptCount val="8"/>
                <c:pt idx="0">
                  <c:v>General Education Course（30） </c:v>
                </c:pt>
                <c:pt idx="1">
                  <c:v>Core Course （30）</c:v>
                </c:pt>
                <c:pt idx="2">
                  <c:v>Specific Requirement Course（51）</c:v>
                </c:pt>
                <c:pt idx="3">
                  <c:v>Required Course （30）</c:v>
                </c:pt>
                <c:pt idx="4">
                  <c:v>Elective Course（21）</c:v>
                </c:pt>
                <c:pt idx="5">
                  <c:v>English for Professional Communication Course （6）</c:v>
                </c:pt>
                <c:pt idx="6">
                  <c:v>Cooperative Education Course （7）</c:v>
                </c:pt>
                <c:pt idx="7">
                  <c:v>Free Elective Course（6）</c:v>
                </c:pt>
              </c:strCache>
            </c:strRef>
          </c:cat>
          <c:val>
            <c:numRef>
              <c:f>Sheet1!$B$2:$B$9</c:f>
              <c:numCache>
                <c:formatCode>General</c:formatCode>
                <c:ptCount val="8"/>
                <c:pt idx="0">
                  <c:v>30</c:v>
                </c:pt>
                <c:pt idx="1">
                  <c:v>30</c:v>
                </c:pt>
                <c:pt idx="2">
                  <c:v>51</c:v>
                </c:pt>
                <c:pt idx="3">
                  <c:v>30</c:v>
                </c:pt>
                <c:pt idx="4">
                  <c:v>21</c:v>
                </c:pt>
                <c:pt idx="5">
                  <c:v>6</c:v>
                </c:pt>
                <c:pt idx="6">
                  <c:v>7</c:v>
                </c:pt>
                <c:pt idx="7">
                  <c:v>6</c:v>
                </c:pt>
              </c:numCache>
            </c:numRef>
          </c:val>
          <c:extLst>
            <c:ext xmlns:c16="http://schemas.microsoft.com/office/drawing/2014/chart" uri="{C3380CC4-5D6E-409C-BE32-E72D297353CC}">
              <c16:uniqueId val="{00000000-4BF0-41B3-BCA9-9EB092BEF86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1"/>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2"/>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3"/>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4"/>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5"/>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6"/>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legendEntry>
        <c:idx val="7"/>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h-TH"/>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h-TH"/>
        </a:p>
      </c:txPr>
    </c:legend>
    <c:plotVisOnly val="1"/>
    <c:dispBlanksAs val="gap"/>
    <c:showDLblsOverMax val="0"/>
  </c:chart>
  <c:spPr>
    <a:noFill/>
    <a:ln>
      <a:noFill/>
    </a:ln>
    <a:effectLst/>
  </c:spPr>
  <c:txPr>
    <a:bodyPr/>
    <a:lstStyle/>
    <a:p>
      <a:pPr>
        <a:defRPr/>
      </a:pPr>
      <a:endParaRPr lang="th-T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FA2CC-75C3-4E43-A6E4-8BB4AFC2C756}" type="datetimeFigureOut">
              <a:rPr lang="en-US" smtClean="0"/>
              <a:t>5/18/2021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61351-45AB-40CD-AF62-AF3DF6687339}" type="slidenum">
              <a:rPr lang="en-US" smtClean="0"/>
              <a:t>‹#›</a:t>
            </a:fld>
            <a:endParaRPr lang="en-US"/>
          </a:p>
        </p:txBody>
      </p:sp>
    </p:spTree>
    <p:extLst>
      <p:ext uri="{BB962C8B-B14F-4D97-AF65-F5344CB8AC3E}">
        <p14:creationId xmlns:p14="http://schemas.microsoft.com/office/powerpoint/2010/main" val="272307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322381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10</a:t>
            </a:fld>
            <a:endParaRPr lang="en-US"/>
          </a:p>
        </p:txBody>
      </p:sp>
    </p:spTree>
    <p:extLst>
      <p:ext uri="{BB962C8B-B14F-4D97-AF65-F5344CB8AC3E}">
        <p14:creationId xmlns:p14="http://schemas.microsoft.com/office/powerpoint/2010/main" val="396298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11</a:t>
            </a:fld>
            <a:endParaRPr lang="en-US"/>
          </a:p>
        </p:txBody>
      </p:sp>
    </p:spTree>
    <p:extLst>
      <p:ext uri="{BB962C8B-B14F-4D97-AF65-F5344CB8AC3E}">
        <p14:creationId xmlns:p14="http://schemas.microsoft.com/office/powerpoint/2010/main" val="390654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12</a:t>
            </a:fld>
            <a:endParaRPr lang="en-US"/>
          </a:p>
        </p:txBody>
      </p:sp>
    </p:spTree>
    <p:extLst>
      <p:ext uri="{BB962C8B-B14F-4D97-AF65-F5344CB8AC3E}">
        <p14:creationId xmlns:p14="http://schemas.microsoft.com/office/powerpoint/2010/main" val="187279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419783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187591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1867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4</a:t>
            </a:fld>
            <a:endParaRPr lang="en-US"/>
          </a:p>
        </p:txBody>
      </p:sp>
    </p:spTree>
    <p:extLst>
      <p:ext uri="{BB962C8B-B14F-4D97-AF65-F5344CB8AC3E}">
        <p14:creationId xmlns:p14="http://schemas.microsoft.com/office/powerpoint/2010/main" val="335584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335009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13146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296291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8</a:t>
            </a:fld>
            <a:endParaRPr lang="en-US"/>
          </a:p>
        </p:txBody>
      </p:sp>
    </p:spTree>
    <p:extLst>
      <p:ext uri="{BB962C8B-B14F-4D97-AF65-F5344CB8AC3E}">
        <p14:creationId xmlns:p14="http://schemas.microsoft.com/office/powerpoint/2010/main" val="217674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9</a:t>
            </a:fld>
            <a:endParaRPr lang="en-US"/>
          </a:p>
        </p:txBody>
      </p:sp>
    </p:spTree>
    <p:extLst>
      <p:ext uri="{BB962C8B-B14F-4D97-AF65-F5344CB8AC3E}">
        <p14:creationId xmlns:p14="http://schemas.microsoft.com/office/powerpoint/2010/main" val="1823422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1C8EC40F-B552-4A4E-B786-C5B34BAC21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740964" y="3049803"/>
            <a:ext cx="3685231" cy="1160522"/>
          </a:xfrm>
        </p:spPr>
        <p:txBody>
          <a:bodyPr anchor="b">
            <a:normAutofit/>
          </a:bodyPr>
          <a:lstStyle>
            <a:lvl1pPr algn="r">
              <a:defRPr sz="450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4740964" y="4352123"/>
            <a:ext cx="3685231" cy="505904"/>
          </a:xfrm>
        </p:spPr>
        <p:txBody>
          <a:bodyPr anchor="t">
            <a:normAutofit/>
          </a:bodyPr>
          <a:lstStyle>
            <a:lvl1pPr marL="0" indent="0" algn="r">
              <a:buNone/>
              <a:defRPr sz="1575">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Date Placeholder 3">
            <a:extLst>
              <a:ext uri="{FF2B5EF4-FFF2-40B4-BE49-F238E27FC236}">
                <a16:creationId xmlns:a16="http://schemas.microsoft.com/office/drawing/2014/main" id="{D7EA472F-50D0-8C4B-B4BF-CCB450057379}"/>
              </a:ext>
            </a:extLst>
          </p:cNvPr>
          <p:cNvSpPr>
            <a:spLocks noGrp="1"/>
          </p:cNvSpPr>
          <p:nvPr>
            <p:ph type="dt" sz="half" idx="10"/>
          </p:nvPr>
        </p:nvSpPr>
        <p:spPr>
          <a:xfrm>
            <a:off x="6593814" y="6434674"/>
            <a:ext cx="857250" cy="365125"/>
          </a:xfrm>
        </p:spPr>
        <p:txBody>
          <a:bodyPr/>
          <a:lstStyle>
            <a:lvl1pPr>
              <a:defRPr>
                <a:solidFill>
                  <a:schemeClr val="bg1"/>
                </a:solidFill>
              </a:defRPr>
            </a:lvl1pPr>
          </a:lstStyle>
          <a:p>
            <a:r>
              <a:rPr lang="en-US"/>
              <a:t>Date</a:t>
            </a:r>
            <a:endParaRPr lang="en-US" dirty="0"/>
          </a:p>
        </p:txBody>
      </p:sp>
      <p:sp>
        <p:nvSpPr>
          <p:cNvPr id="15" name="Footer Placeholder 4">
            <a:extLst>
              <a:ext uri="{FF2B5EF4-FFF2-40B4-BE49-F238E27FC236}">
                <a16:creationId xmlns:a16="http://schemas.microsoft.com/office/drawing/2014/main" id="{26135640-A978-D44A-B3A6-D0403BB3D037}"/>
              </a:ext>
            </a:extLst>
          </p:cNvPr>
          <p:cNvSpPr>
            <a:spLocks noGrp="1"/>
          </p:cNvSpPr>
          <p:nvPr>
            <p:ph type="ftr" sz="quarter" idx="11"/>
          </p:nvPr>
        </p:nvSpPr>
        <p:spPr>
          <a:xfrm>
            <a:off x="475487" y="6434674"/>
            <a:ext cx="3937487" cy="365125"/>
          </a:xfrm>
        </p:spPr>
        <p:txBody>
          <a:bodyPr/>
          <a:lstStyle>
            <a:lvl1pPr>
              <a:defRPr>
                <a:solidFill>
                  <a:schemeClr val="bg1"/>
                </a:solidFill>
              </a:defRPr>
            </a:lvl1pPr>
          </a:lstStyle>
          <a:p>
            <a:r>
              <a:rPr lang="en-US"/>
              <a:t>Your Footer Here</a:t>
            </a:r>
            <a:endParaRPr lang="en-US" dirty="0"/>
          </a:p>
        </p:txBody>
      </p:sp>
      <p:sp>
        <p:nvSpPr>
          <p:cNvPr id="16" name="Slide Number Placeholder 5">
            <a:extLst>
              <a:ext uri="{FF2B5EF4-FFF2-40B4-BE49-F238E27FC236}">
                <a16:creationId xmlns:a16="http://schemas.microsoft.com/office/drawing/2014/main" id="{BD38AAB4-1F5D-F64A-868B-E9FCAE9DE3A8}"/>
              </a:ext>
            </a:extLst>
          </p:cNvPr>
          <p:cNvSpPr>
            <a:spLocks noGrp="1"/>
          </p:cNvSpPr>
          <p:nvPr>
            <p:ph type="sldNum" sz="quarter" idx="12"/>
          </p:nvPr>
        </p:nvSpPr>
        <p:spPr>
          <a:xfrm>
            <a:off x="7549459"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21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A203ED2-1C41-F94C-B61B-6962E238D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01418" y="457201"/>
            <a:ext cx="6629400" cy="19812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401418" y="2667000"/>
            <a:ext cx="6629400" cy="3332816"/>
          </a:xfrm>
        </p:spPr>
        <p:txBody>
          <a:bodyPr ancho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7AF07CB0-ACB8-474E-8A0B-611845540E25}"/>
              </a:ext>
            </a:extLst>
          </p:cNvPr>
          <p:cNvSpPr>
            <a:spLocks noGrp="1"/>
          </p:cNvSpPr>
          <p:nvPr>
            <p:ph type="dt" sz="half" idx="10"/>
          </p:nvPr>
        </p:nvSpPr>
        <p:spPr>
          <a:xfrm>
            <a:off x="3409667" y="6434674"/>
            <a:ext cx="857250" cy="365125"/>
          </a:xfrm>
        </p:spPr>
        <p:txBody>
          <a:bodyPr/>
          <a:lstStyle>
            <a:lvl1pPr>
              <a:defRPr>
                <a:solidFill>
                  <a:schemeClr val="bg1"/>
                </a:solidFill>
              </a:defRPr>
            </a:lvl1pPr>
          </a:lstStyle>
          <a:p>
            <a:r>
              <a:rPr lang="en-US"/>
              <a:t>Date</a:t>
            </a:r>
            <a:endParaRPr lang="en-US" dirty="0"/>
          </a:p>
        </p:txBody>
      </p:sp>
      <p:sp>
        <p:nvSpPr>
          <p:cNvPr id="12" name="Footer Placeholder 4">
            <a:extLst>
              <a:ext uri="{FF2B5EF4-FFF2-40B4-BE49-F238E27FC236}">
                <a16:creationId xmlns:a16="http://schemas.microsoft.com/office/drawing/2014/main" id="{AEBB56DF-2831-4D51-BC7B-BD769FDC11D6}"/>
              </a:ext>
            </a:extLst>
          </p:cNvPr>
          <p:cNvSpPr>
            <a:spLocks noGrp="1"/>
          </p:cNvSpPr>
          <p:nvPr>
            <p:ph type="ftr" sz="quarter" idx="11"/>
          </p:nvPr>
        </p:nvSpPr>
        <p:spPr>
          <a:xfrm>
            <a:off x="1401419" y="6434674"/>
            <a:ext cx="1888434" cy="365125"/>
          </a:xfrm>
        </p:spPr>
        <p:txBody>
          <a:bodyPr/>
          <a:lstStyle>
            <a:lvl1pPr>
              <a:defRPr>
                <a:solidFill>
                  <a:schemeClr val="bg1"/>
                </a:solidFill>
              </a:defRPr>
            </a:lvl1pPr>
          </a:lstStyle>
          <a:p>
            <a:r>
              <a:rPr lang="en-US"/>
              <a:t>Your Footer Here</a:t>
            </a:r>
            <a:endParaRPr lang="en-US" dirty="0"/>
          </a:p>
        </p:txBody>
      </p:sp>
      <p:sp>
        <p:nvSpPr>
          <p:cNvPr id="13" name="Slide Number Placeholder 5">
            <a:extLst>
              <a:ext uri="{FF2B5EF4-FFF2-40B4-BE49-F238E27FC236}">
                <a16:creationId xmlns:a16="http://schemas.microsoft.com/office/drawing/2014/main" id="{23EF00FF-788E-4993-817E-DD7A2699C8B1}"/>
              </a:ext>
            </a:extLst>
          </p:cNvPr>
          <p:cNvSpPr>
            <a:spLocks noGrp="1"/>
          </p:cNvSpPr>
          <p:nvPr>
            <p:ph type="sldNum" sz="quarter" idx="12"/>
          </p:nvPr>
        </p:nvSpPr>
        <p:spPr>
          <a:xfrm>
            <a:off x="4365312" y="6434674"/>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543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6" name="Picture 5" descr="A picture containing pencil&#10;&#10;Description automatically generated">
            <a:extLst>
              <a:ext uri="{FF2B5EF4-FFF2-40B4-BE49-F238E27FC236}">
                <a16:creationId xmlns:a16="http://schemas.microsoft.com/office/drawing/2014/main" id="{BC4611EA-CAC0-C542-8FED-2DC484EF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17804" y="685801"/>
            <a:ext cx="7708392" cy="175259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17804" y="2667000"/>
            <a:ext cx="7708392" cy="2472160"/>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8DEB736E-9743-4A34-A71E-5CF76BA55968}"/>
              </a:ext>
            </a:extLst>
          </p:cNvPr>
          <p:cNvSpPr>
            <a:spLocks noGrp="1"/>
          </p:cNvSpPr>
          <p:nvPr>
            <p:ph type="dt" sz="half" idx="10"/>
          </p:nvPr>
        </p:nvSpPr>
        <p:spPr>
          <a:xfrm>
            <a:off x="7299492" y="6434674"/>
            <a:ext cx="857250" cy="365125"/>
          </a:xfrm>
        </p:spPr>
        <p:txBody>
          <a:bodyPr/>
          <a:lstStyle>
            <a:lvl1pPr>
              <a:defRPr>
                <a:solidFill>
                  <a:schemeClr val="bg1"/>
                </a:solidFill>
              </a:defRPr>
            </a:lvl1pPr>
          </a:lstStyle>
          <a:p>
            <a:r>
              <a:rPr lang="en-US"/>
              <a:t>Date</a:t>
            </a:r>
            <a:endParaRPr lang="en-US" dirty="0"/>
          </a:p>
        </p:txBody>
      </p:sp>
      <p:sp>
        <p:nvSpPr>
          <p:cNvPr id="15" name="Footer Placeholder 4">
            <a:extLst>
              <a:ext uri="{FF2B5EF4-FFF2-40B4-BE49-F238E27FC236}">
                <a16:creationId xmlns:a16="http://schemas.microsoft.com/office/drawing/2014/main" id="{0714D635-C6C6-43D4-A344-D874404E4E83}"/>
              </a:ext>
            </a:extLst>
          </p:cNvPr>
          <p:cNvSpPr>
            <a:spLocks noGrp="1"/>
          </p:cNvSpPr>
          <p:nvPr>
            <p:ph type="ftr" sz="quarter" idx="11"/>
          </p:nvPr>
        </p:nvSpPr>
        <p:spPr>
          <a:xfrm>
            <a:off x="4194313" y="6434674"/>
            <a:ext cx="2990190" cy="365125"/>
          </a:xfrm>
        </p:spPr>
        <p:txBody>
          <a:bodyPr/>
          <a:lstStyle>
            <a:lvl1pPr>
              <a:defRPr>
                <a:solidFill>
                  <a:schemeClr val="bg1"/>
                </a:solidFill>
              </a:defRPr>
            </a:lvl1pPr>
          </a:lstStyle>
          <a:p>
            <a:r>
              <a:rPr lang="en-US"/>
              <a:t>Your Footer Here</a:t>
            </a:r>
            <a:endParaRPr lang="en-US" dirty="0"/>
          </a:p>
        </p:txBody>
      </p:sp>
      <p:sp>
        <p:nvSpPr>
          <p:cNvPr id="16" name="Slide Number Placeholder 5">
            <a:extLst>
              <a:ext uri="{FF2B5EF4-FFF2-40B4-BE49-F238E27FC236}">
                <a16:creationId xmlns:a16="http://schemas.microsoft.com/office/drawing/2014/main" id="{E3A37C2F-C87D-4F29-81C0-8CC1E473E120}"/>
              </a:ext>
            </a:extLst>
          </p:cNvPr>
          <p:cNvSpPr>
            <a:spLocks noGrp="1"/>
          </p:cNvSpPr>
          <p:nvPr>
            <p:ph type="sldNum" sz="quarter" idx="12"/>
          </p:nvPr>
        </p:nvSpPr>
        <p:spPr>
          <a:xfrm>
            <a:off x="8255137" y="6434674"/>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98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13" name="Picture 12" descr="A picture containing computer&#10;&#10;Description automatically generated">
            <a:extLst>
              <a:ext uri="{FF2B5EF4-FFF2-40B4-BE49-F238E27FC236}">
                <a16:creationId xmlns:a16="http://schemas.microsoft.com/office/drawing/2014/main" id="{9D38BD49-D046-A74F-906D-CEA6D7750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rot="19606910">
            <a:off x="644136" y="2277208"/>
            <a:ext cx="6698060" cy="1044112"/>
          </a:xfrm>
        </p:spPr>
        <p:txBody>
          <a:bodyPr anchor="b">
            <a:normAutofit/>
          </a:bodyPr>
          <a:lstStyle>
            <a:lvl1pPr algn="ctr">
              <a:defRPr sz="3200"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rot="19606910">
            <a:off x="1160388" y="3251006"/>
            <a:ext cx="6698061" cy="688452"/>
          </a:xfrm>
        </p:spPr>
        <p:txBody>
          <a:bodyPr anchor="t">
            <a:normAutofit/>
          </a:bodyPr>
          <a:lstStyle>
            <a:lvl1pPr marL="0" indent="0" algn="ctr">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0" name="Date Placeholder 3">
            <a:extLst>
              <a:ext uri="{FF2B5EF4-FFF2-40B4-BE49-F238E27FC236}">
                <a16:creationId xmlns:a16="http://schemas.microsoft.com/office/drawing/2014/main" id="{A3227704-E88D-4315-94F6-18465295E6A6}"/>
              </a:ext>
            </a:extLst>
          </p:cNvPr>
          <p:cNvSpPr>
            <a:spLocks noGrp="1"/>
          </p:cNvSpPr>
          <p:nvPr>
            <p:ph type="dt" sz="half" idx="10"/>
          </p:nvPr>
        </p:nvSpPr>
        <p:spPr>
          <a:xfrm>
            <a:off x="7454338" y="6434674"/>
            <a:ext cx="857250" cy="365125"/>
          </a:xfrm>
        </p:spPr>
        <p:txBody>
          <a:bodyPr/>
          <a:lstStyle>
            <a:lvl1pPr>
              <a:defRPr>
                <a:solidFill>
                  <a:schemeClr val="bg1"/>
                </a:solidFill>
              </a:defRPr>
            </a:lvl1pPr>
          </a:lstStyle>
          <a:p>
            <a:r>
              <a:rPr lang="en-US"/>
              <a:t>Date</a:t>
            </a:r>
            <a:endParaRPr lang="en-US" dirty="0"/>
          </a:p>
        </p:txBody>
      </p:sp>
      <p:sp>
        <p:nvSpPr>
          <p:cNvPr id="11" name="Footer Placeholder 4">
            <a:extLst>
              <a:ext uri="{FF2B5EF4-FFF2-40B4-BE49-F238E27FC236}">
                <a16:creationId xmlns:a16="http://schemas.microsoft.com/office/drawing/2014/main" id="{CCB63451-8909-40E9-8ABE-5520A0C855D2}"/>
              </a:ext>
            </a:extLst>
          </p:cNvPr>
          <p:cNvSpPr>
            <a:spLocks noGrp="1"/>
          </p:cNvSpPr>
          <p:nvPr>
            <p:ph type="ftr" sz="quarter" idx="11"/>
          </p:nvPr>
        </p:nvSpPr>
        <p:spPr>
          <a:xfrm>
            <a:off x="5102841" y="6434674"/>
            <a:ext cx="2396922" cy="365125"/>
          </a:xfrm>
        </p:spPr>
        <p:txBody>
          <a:bodyPr/>
          <a:lstStyle>
            <a:lvl1pPr>
              <a:defRPr>
                <a:solidFill>
                  <a:schemeClr val="bg1"/>
                </a:solidFill>
              </a:defRPr>
            </a:lvl1pPr>
          </a:lstStyle>
          <a:p>
            <a:r>
              <a:rPr lang="en-US"/>
              <a:t>Your Footer Here</a:t>
            </a:r>
            <a:endParaRPr lang="en-US" dirty="0"/>
          </a:p>
        </p:txBody>
      </p:sp>
      <p:sp>
        <p:nvSpPr>
          <p:cNvPr id="12" name="Slide Number Placeholder 5">
            <a:extLst>
              <a:ext uri="{FF2B5EF4-FFF2-40B4-BE49-F238E27FC236}">
                <a16:creationId xmlns:a16="http://schemas.microsoft.com/office/drawing/2014/main" id="{E0B1C744-548C-45F1-A72C-4A4C2CE8D33B}"/>
              </a:ext>
            </a:extLst>
          </p:cNvPr>
          <p:cNvSpPr>
            <a:spLocks noGrp="1"/>
          </p:cNvSpPr>
          <p:nvPr>
            <p:ph type="sldNum" sz="quarter" idx="12"/>
          </p:nvPr>
        </p:nvSpPr>
        <p:spPr>
          <a:xfrm>
            <a:off x="8409983" y="6434674"/>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92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F3D27866-0D5D-304E-AE3A-A7E1EA59F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69774" y="2062002"/>
            <a:ext cx="5804452" cy="1688629"/>
          </a:xfrm>
        </p:spPr>
        <p:txBody>
          <a:bodyPr anchor="b">
            <a:normAutofit/>
          </a:bodyPr>
          <a:lstStyle>
            <a:lvl1pPr algn="ctr">
              <a:defRPr sz="3200"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69773" y="3923666"/>
            <a:ext cx="5804454" cy="688452"/>
          </a:xfrm>
        </p:spPr>
        <p:txBody>
          <a:bodyPr anchor="t">
            <a:normAutofit/>
          </a:bodyPr>
          <a:lstStyle>
            <a:lvl1pPr marL="0" indent="0" algn="ctr">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0" name="Date Placeholder 3">
            <a:extLst>
              <a:ext uri="{FF2B5EF4-FFF2-40B4-BE49-F238E27FC236}">
                <a16:creationId xmlns:a16="http://schemas.microsoft.com/office/drawing/2014/main" id="{07707BF3-60B3-48F6-95FE-A3BC312ECAE4}"/>
              </a:ext>
            </a:extLst>
          </p:cNvPr>
          <p:cNvSpPr>
            <a:spLocks noGrp="1"/>
          </p:cNvSpPr>
          <p:nvPr>
            <p:ph type="dt" sz="half" idx="10"/>
          </p:nvPr>
        </p:nvSpPr>
        <p:spPr>
          <a:xfrm>
            <a:off x="7299492" y="6434674"/>
            <a:ext cx="857250" cy="365125"/>
          </a:xfrm>
        </p:spPr>
        <p:txBody>
          <a:bodyPr/>
          <a:lstStyle>
            <a:lvl1pPr>
              <a:defRPr>
                <a:solidFill>
                  <a:schemeClr val="bg1"/>
                </a:solidFill>
              </a:defRPr>
            </a:lvl1pPr>
          </a:lstStyle>
          <a:p>
            <a:r>
              <a:rPr lang="en-US"/>
              <a:t>Date</a:t>
            </a:r>
            <a:endParaRPr lang="en-US" dirty="0"/>
          </a:p>
        </p:txBody>
      </p:sp>
      <p:sp>
        <p:nvSpPr>
          <p:cNvPr id="11" name="Footer Placeholder 4">
            <a:extLst>
              <a:ext uri="{FF2B5EF4-FFF2-40B4-BE49-F238E27FC236}">
                <a16:creationId xmlns:a16="http://schemas.microsoft.com/office/drawing/2014/main" id="{9B0A3340-D08C-47D4-A05C-8B77DE16BA64}"/>
              </a:ext>
            </a:extLst>
          </p:cNvPr>
          <p:cNvSpPr>
            <a:spLocks noGrp="1"/>
          </p:cNvSpPr>
          <p:nvPr>
            <p:ph type="ftr" sz="quarter" idx="11"/>
          </p:nvPr>
        </p:nvSpPr>
        <p:spPr>
          <a:xfrm>
            <a:off x="475488" y="6434674"/>
            <a:ext cx="3609496" cy="365125"/>
          </a:xfrm>
        </p:spPr>
        <p:txBody>
          <a:bodyPr/>
          <a:lstStyle>
            <a:lvl1pPr>
              <a:defRPr>
                <a:solidFill>
                  <a:schemeClr val="bg1"/>
                </a:solidFill>
              </a:defRPr>
            </a:lvl1pPr>
          </a:lstStyle>
          <a:p>
            <a:r>
              <a:rPr lang="en-US"/>
              <a:t>Your Footer Here</a:t>
            </a:r>
            <a:endParaRPr lang="en-US" dirty="0"/>
          </a:p>
        </p:txBody>
      </p:sp>
      <p:sp>
        <p:nvSpPr>
          <p:cNvPr id="12" name="Slide Number Placeholder 5">
            <a:extLst>
              <a:ext uri="{FF2B5EF4-FFF2-40B4-BE49-F238E27FC236}">
                <a16:creationId xmlns:a16="http://schemas.microsoft.com/office/drawing/2014/main" id="{5AA09F50-0378-4060-AA05-0478B73797F8}"/>
              </a:ext>
            </a:extLst>
          </p:cNvPr>
          <p:cNvSpPr>
            <a:spLocks noGrp="1"/>
          </p:cNvSpPr>
          <p:nvPr>
            <p:ph type="sldNum" sz="quarter" idx="12"/>
          </p:nvPr>
        </p:nvSpPr>
        <p:spPr>
          <a:xfrm>
            <a:off x="8255137" y="6434674"/>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3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3)">
    <p:spTree>
      <p:nvGrpSpPr>
        <p:cNvPr id="1" name=""/>
        <p:cNvGrpSpPr/>
        <p:nvPr/>
      </p:nvGrpSpPr>
      <p:grpSpPr>
        <a:xfrm>
          <a:off x="0" y="0"/>
          <a:ext cx="0" cy="0"/>
          <a:chOff x="0" y="0"/>
          <a:chExt cx="0" cy="0"/>
        </a:xfrm>
      </p:grpSpPr>
      <p:pic>
        <p:nvPicPr>
          <p:cNvPr id="11" name="Picture 10" descr="A picture containing clock, computer&#10;&#10;Description automatically generated">
            <a:extLst>
              <a:ext uri="{FF2B5EF4-FFF2-40B4-BE49-F238E27FC236}">
                <a16:creationId xmlns:a16="http://schemas.microsoft.com/office/drawing/2014/main" id="{C3D49537-492E-9D4A-8440-0B97F2DAB9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rot="19717228">
            <a:off x="3115985" y="2994437"/>
            <a:ext cx="5827501" cy="806317"/>
          </a:xfrm>
        </p:spPr>
        <p:txBody>
          <a:bodyPr anchor="b">
            <a:normAutofit/>
          </a:bodyPr>
          <a:lstStyle>
            <a:lvl1pPr algn="ctr">
              <a:defRPr sz="3200"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rot="19717228">
            <a:off x="3529092" y="3743988"/>
            <a:ext cx="5827501" cy="537861"/>
          </a:xfrm>
        </p:spPr>
        <p:txBody>
          <a:bodyPr anchor="t">
            <a:normAutofit/>
          </a:bodyPr>
          <a:lstStyle>
            <a:lvl1pPr marL="0" indent="0" algn="ctr">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97674" y="6434674"/>
            <a:ext cx="857250" cy="365125"/>
          </a:xfrm>
        </p:spPr>
        <p:txBody>
          <a:bodyPr/>
          <a:lstStyle>
            <a:lvl1pPr>
              <a:defRPr>
                <a:solidFill>
                  <a:schemeClr val="bg1"/>
                </a:solidFill>
              </a:defRPr>
            </a:lvl1pPr>
          </a:lstStyle>
          <a:p>
            <a:r>
              <a:rPr lang="en-US"/>
              <a:t>Date</a:t>
            </a:r>
            <a:endParaRPr lang="en-US" dirty="0"/>
          </a:p>
        </p:txBody>
      </p:sp>
      <p:sp>
        <p:nvSpPr>
          <p:cNvPr id="5" name="Footer Placeholder 4"/>
          <p:cNvSpPr>
            <a:spLocks noGrp="1"/>
          </p:cNvSpPr>
          <p:nvPr>
            <p:ph type="ftr" sz="quarter" idx="11"/>
          </p:nvPr>
        </p:nvSpPr>
        <p:spPr>
          <a:xfrm>
            <a:off x="428626" y="6434674"/>
            <a:ext cx="2145610" cy="365125"/>
          </a:xfrm>
        </p:spPr>
        <p:txBody>
          <a:bodyPr/>
          <a:lstStyle>
            <a:lvl1pPr>
              <a:defRPr>
                <a:solidFill>
                  <a:schemeClr val="bg1"/>
                </a:solidFill>
              </a:defRPr>
            </a:lvl1pPr>
          </a:lstStyle>
          <a:p>
            <a:r>
              <a:rPr lang="en-US"/>
              <a:t>Your Footer Here</a:t>
            </a:r>
            <a:endParaRPr lang="en-US" dirty="0"/>
          </a:p>
        </p:txBody>
      </p:sp>
      <p:sp>
        <p:nvSpPr>
          <p:cNvPr id="6" name="Slide Number Placeholder 5"/>
          <p:cNvSpPr>
            <a:spLocks noGrp="1"/>
          </p:cNvSpPr>
          <p:nvPr>
            <p:ph type="sldNum" sz="quarter" idx="12"/>
          </p:nvPr>
        </p:nvSpPr>
        <p:spPr>
          <a:xfrm>
            <a:off x="3612075" y="6434674"/>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27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2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667" y="470906"/>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9667"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96212" y="6116070"/>
            <a:ext cx="857473"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cs typeface="Calibri" panose="020F0502020204030204" pitchFamily="34" charset="0"/>
              </a:defRPr>
            </a:lvl1pPr>
          </a:lstStyle>
          <a:p>
            <a:r>
              <a:rPr lang="en-US"/>
              <a:t>Date</a:t>
            </a:r>
          </a:p>
        </p:txBody>
      </p:sp>
      <p:sp>
        <p:nvSpPr>
          <p:cNvPr id="5" name="Footer Placeholder 4"/>
          <p:cNvSpPr>
            <a:spLocks noGrp="1"/>
          </p:cNvSpPr>
          <p:nvPr>
            <p:ph type="ftr" sz="quarter" idx="3"/>
          </p:nvPr>
        </p:nvSpPr>
        <p:spPr>
          <a:xfrm>
            <a:off x="1724530" y="6116070"/>
            <a:ext cx="5314517" cy="365125"/>
          </a:xfrm>
          <a:prstGeom prst="rect">
            <a:avLst/>
          </a:prstGeom>
        </p:spPr>
        <p:txBody>
          <a:bodyPr vert="horz" lIns="91440" tIns="45720" rIns="91440" bIns="45720" rtlCol="0" anchor="ctr"/>
          <a:lstStyle>
            <a:lvl1pPr algn="l">
              <a:defRPr sz="1000" b="0" i="0">
                <a:solidFill>
                  <a:schemeClr val="tx1"/>
                </a:solidFill>
                <a:effectLst/>
                <a:latin typeface="Calibri" panose="020F0502020204030204" pitchFamily="34" charset="0"/>
                <a:cs typeface="Calibri" panose="020F0502020204030204" pitchFamily="34" charset="0"/>
              </a:defRPr>
            </a:lvl1pPr>
          </a:lstStyle>
          <a:p>
            <a:r>
              <a:rPr lang="en-US"/>
              <a:t>Your Footer Here</a:t>
            </a:r>
          </a:p>
        </p:txBody>
      </p:sp>
      <p:sp>
        <p:nvSpPr>
          <p:cNvPr id="6" name="Slide Number Placeholder 5"/>
          <p:cNvSpPr>
            <a:spLocks noGrp="1"/>
          </p:cNvSpPr>
          <p:nvPr>
            <p:ph type="sldNum" sz="quarter" idx="4"/>
          </p:nvPr>
        </p:nvSpPr>
        <p:spPr>
          <a:xfrm>
            <a:off x="8010850" y="6116070"/>
            <a:ext cx="413483"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cs typeface="Calibri" panose="020F0502020204030204" pitchFamily="34" charset="0"/>
              </a:defRPr>
            </a:lvl1pPr>
          </a:lstStyle>
          <a:p>
            <a:fld id="{AB3456C3-FFC6-4F24-8153-3CFD71C27937}" type="slidenum">
              <a:rPr lang="en-US" smtClean="0"/>
              <a:pPr/>
              <a:t>‹#›</a:t>
            </a:fld>
            <a:endParaRPr lang="en-US"/>
          </a:p>
        </p:txBody>
      </p:sp>
      <p:grpSp>
        <p:nvGrpSpPr>
          <p:cNvPr id="21" name="Group 20">
            <a:extLst>
              <a:ext uri="{FF2B5EF4-FFF2-40B4-BE49-F238E27FC236}">
                <a16:creationId xmlns:a16="http://schemas.microsoft.com/office/drawing/2014/main" id="{470D7380-4B44-4EAA-934C-A64D9930ABB2}"/>
              </a:ext>
            </a:extLst>
          </p:cNvPr>
          <p:cNvGrpSpPr/>
          <p:nvPr userDrawn="1"/>
        </p:nvGrpSpPr>
        <p:grpSpPr>
          <a:xfrm>
            <a:off x="-1654908" y="-73804"/>
            <a:ext cx="1569183" cy="612144"/>
            <a:chOff x="-2096383" y="21447"/>
            <a:chExt cx="1569183" cy="612144"/>
          </a:xfrm>
        </p:grpSpPr>
        <p:sp>
          <p:nvSpPr>
            <p:cNvPr id="22" name="TextBox 21">
              <a:extLst>
                <a:ext uri="{FF2B5EF4-FFF2-40B4-BE49-F238E27FC236}">
                  <a16:creationId xmlns:a16="http://schemas.microsoft.com/office/drawing/2014/main" id="{58D2D9A3-7400-4BE0-BFF4-23AE75744FA4}"/>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23" name="TextBox 22">
              <a:extLst>
                <a:ext uri="{FF2B5EF4-FFF2-40B4-BE49-F238E27FC236}">
                  <a16:creationId xmlns:a16="http://schemas.microsoft.com/office/drawing/2014/main" id="{C78446E3-8DE7-4F6C-8334-4D66A6671632}"/>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24" name="Picture 23">
              <a:extLst>
                <a:ext uri="{FF2B5EF4-FFF2-40B4-BE49-F238E27FC236}">
                  <a16:creationId xmlns:a16="http://schemas.microsoft.com/office/drawing/2014/main" id="{410CE891-179C-4D49-AC0E-922AB1E0BFCC}"/>
                </a:ext>
              </a:extLst>
            </p:cNvPr>
            <p:cNvPicPr>
              <a:picLocks noChangeAspect="1"/>
            </p:cNvPicPr>
            <p:nvPr userDrawn="1"/>
          </p:nvPicPr>
          <p:blipFill>
            <a:blip r:embed="rId8"/>
            <a:stretch>
              <a:fillRect/>
            </a:stretch>
          </p:blipFill>
          <p:spPr>
            <a:xfrm>
              <a:off x="-2018604" y="234547"/>
              <a:ext cx="1405251" cy="185944"/>
            </a:xfrm>
            <a:prstGeom prst="rect">
              <a:avLst/>
            </a:prstGeom>
          </p:spPr>
        </p:pic>
      </p:grpSp>
      <p:sp>
        <p:nvSpPr>
          <p:cNvPr id="25" name="Rectangle 24">
            <a:extLst>
              <a:ext uri="{FF2B5EF4-FFF2-40B4-BE49-F238E27FC236}">
                <a16:creationId xmlns:a16="http://schemas.microsoft.com/office/drawing/2014/main" id="{9CE30EFF-F3BE-4970-8436-FDB0647C980F}"/>
              </a:ext>
            </a:extLst>
          </p:cNvPr>
          <p:cNvSpPr/>
          <p:nvPr userDrawn="1"/>
        </p:nvSpPr>
        <p:spPr>
          <a:xfrm>
            <a:off x="-88899" y="6959601"/>
            <a:ext cx="1625766"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9" tooltip="PresentationGo!">
                  <a:extLst>
                    <a:ext uri="{A12FA001-AC4F-418D-AE19-62706E023703}">
                      <ahyp:hlinkClr xmlns:ahyp="http://schemas.microsoft.com/office/drawing/2018/hyperlinkcolor" xmlns="" val="tx"/>
                    </a:ext>
                  </a:extLst>
                </a:hlinkClick>
              </a:rPr>
              <a:t>presentationgo.com</a:t>
            </a:r>
            <a:endParaRPr lang="en-US" sz="11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655587669"/>
      </p:ext>
    </p:extLst>
  </p:cSld>
  <p:clrMap bg1="lt1" tx1="dk1" bg2="lt2" tx2="dk2" accent1="accent1" accent2="accent2" accent3="accent3" accent4="accent4" accent5="accent5" accent6="accent6" hlink="hlink" folHlink="folHlink"/>
  <p:sldLayoutIdLst>
    <p:sldLayoutId id="2147483692" r:id="rId1"/>
    <p:sldLayoutId id="2147483674" r:id="rId2"/>
    <p:sldLayoutId id="2147483695" r:id="rId3"/>
    <p:sldLayoutId id="2147483693" r:id="rId4"/>
    <p:sldLayoutId id="2147483694" r:id="rId5"/>
    <p:sldLayoutId id="2147483699" r:id="rId6"/>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16420858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D0D48-696B-4896-8F6F-B19AA59A6AE6}"/>
              </a:ext>
            </a:extLst>
          </p:cNvPr>
          <p:cNvSpPr>
            <a:spLocks noGrp="1"/>
          </p:cNvSpPr>
          <p:nvPr>
            <p:ph type="ctrTitle"/>
          </p:nvPr>
        </p:nvSpPr>
        <p:spPr>
          <a:xfrm>
            <a:off x="842210" y="4693883"/>
            <a:ext cx="8097253" cy="1160522"/>
          </a:xfrm>
        </p:spPr>
        <p:txBody>
          <a:bodyPr>
            <a:noAutofit/>
          </a:bodyPr>
          <a:lstStyle/>
          <a:p>
            <a:br>
              <a:rPr lang="th-TH" sz="3200" dirty="0">
                <a:latin typeface="+mn-ea"/>
                <a:ea typeface="+mn-ea"/>
              </a:rPr>
            </a:br>
            <a:r>
              <a:rPr lang="en-US" sz="3200" dirty="0">
                <a:latin typeface="+mn-ea"/>
                <a:ea typeface="+mn-ea"/>
              </a:rPr>
              <a:t>Bachelor of Business Administration Program</a:t>
            </a:r>
            <a:br>
              <a:rPr lang="en-US" sz="3200" dirty="0">
                <a:latin typeface="+mn-ea"/>
                <a:ea typeface="+mn-ea"/>
              </a:rPr>
            </a:br>
            <a:r>
              <a:rPr lang="en-US" sz="3200" dirty="0">
                <a:latin typeface="+mn-ea"/>
                <a:ea typeface="+mn-ea"/>
              </a:rPr>
              <a:t>in Innovation Management (Bilingual Program)</a:t>
            </a:r>
            <a:br>
              <a:rPr lang="en-US" sz="2400" dirty="0">
                <a:latin typeface="+mn-ea"/>
                <a:ea typeface="+mn-ea"/>
              </a:rPr>
            </a:br>
            <a:br>
              <a:rPr lang="zh-CN" altLang="en-US" sz="2400" dirty="0"/>
            </a:br>
            <a:endParaRPr lang="en-US" sz="2400" dirty="0"/>
          </a:p>
        </p:txBody>
      </p:sp>
      <p:pic>
        <p:nvPicPr>
          <p:cNvPr id="2050" name="Picture 2" descr="https://www.job4thai.com/blog/wp-content/uploads/%E0%B8%A1%E0%B8%AB%E0%B8%B2%E0%B8%A7%E0%B8%B4%E0%B8%97%E0%B8%A2%E0%B8%B2%E0%B8%A5%E0%B8%B1%E0%B8%A2%E0%B8%A3%E0%B8%B2%E0%B8%8A%E0%B8%A0%E0%B8%B1%E0%B8%8E%E0%B8%AA%E0%B8%A7%E0%B8%99%E0%B8%AA%E0%B8%B8%E0%B8%99%E0%B8%B1%E0%B8%99%E0%B8%97%E0%B8%B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781" y="341334"/>
            <a:ext cx="1513647" cy="19407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วิทยาลัยนวัตกรรมและการจัดการ มหาวิทยาลัยราชภัฎสวนสุนันท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365" y="2433635"/>
            <a:ext cx="2800807" cy="113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1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5166" y="-56885"/>
            <a:ext cx="5804452" cy="1688629"/>
          </a:xfrm>
        </p:spPr>
        <p:txBody>
          <a:bodyPr/>
          <a:lstStyle/>
          <a:p>
            <a:r>
              <a:rPr lang="en-US" altLang="zh-CN" dirty="0"/>
              <a:t>Education Collaborate</a:t>
            </a:r>
            <a:endParaRPr lang="th-TH" dirty="0"/>
          </a:p>
        </p:txBody>
      </p:sp>
      <p:pic>
        <p:nvPicPr>
          <p:cNvPr id="8" name="Picture 39">
            <a:extLst/>
          </p:cNvPr>
          <p:cNvPicPr>
            <a:picLocks noChangeAspect="1"/>
          </p:cNvPicPr>
          <p:nvPr/>
        </p:nvPicPr>
        <p:blipFill rotWithShape="1">
          <a:blip r:embed="rId3">
            <a:extLst>
              <a:ext uri="{28A0092B-C50C-407E-A947-70E740481C1C}">
                <a14:useLocalDpi xmlns:a14="http://schemas.microsoft.com/office/drawing/2010/main" val="0"/>
              </a:ext>
            </a:extLst>
          </a:blip>
          <a:srcRect t="23477" r="7662" b="25542"/>
          <a:stretch/>
        </p:blipFill>
        <p:spPr bwMode="auto">
          <a:xfrm>
            <a:off x="-232352" y="4694033"/>
            <a:ext cx="3708984" cy="11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7116" y="1886777"/>
            <a:ext cx="3316049" cy="102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0">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314" y="3572005"/>
            <a:ext cx="2957814" cy="8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8">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00214" y="5133497"/>
            <a:ext cx="3356840" cy="125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6">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797" y="3310635"/>
            <a:ext cx="1678420" cy="189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9805" y="1851476"/>
            <a:ext cx="2179465" cy="2185025"/>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2310" y="4822419"/>
            <a:ext cx="1723250" cy="188187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3293" y="2857466"/>
            <a:ext cx="2152650" cy="2124075"/>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692" y="2007166"/>
            <a:ext cx="2809516" cy="1285354"/>
          </a:xfrm>
          <a:prstGeom prst="rect">
            <a:avLst/>
          </a:prstGeom>
        </p:spPr>
      </p:pic>
    </p:spTree>
    <p:extLst>
      <p:ext uri="{BB962C8B-B14F-4D97-AF65-F5344CB8AC3E}">
        <p14:creationId xmlns:p14="http://schemas.microsoft.com/office/powerpoint/2010/main" val="116308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57" y="17401"/>
            <a:ext cx="9143997" cy="6858000"/>
          </a:xfrm>
          <a:prstGeom prst="rect">
            <a:avLst/>
          </a:prstGeom>
          <a:ln>
            <a:noFill/>
          </a:ln>
          <a:effectLst>
            <a:softEdge rad="112500"/>
          </a:effectLst>
        </p:spPr>
      </p:pic>
      <p:sp>
        <p:nvSpPr>
          <p:cNvPr id="7" name="Content Placeholder 2">
            <a:extLst/>
          </p:cNvPr>
          <p:cNvSpPr>
            <a:spLocks noGrp="1"/>
          </p:cNvSpPr>
          <p:nvPr>
            <p:ph idx="1"/>
          </p:nvPr>
        </p:nvSpPr>
        <p:spPr>
          <a:xfrm>
            <a:off x="318966" y="3127791"/>
            <a:ext cx="8506348" cy="4174010"/>
          </a:xfrm>
        </p:spPr>
        <p:txBody>
          <a:bodyPr>
            <a:noAutofit/>
          </a:bodyPr>
          <a:lstStyle/>
          <a:p>
            <a:pPr marL="0" indent="0" algn="r">
              <a:buNone/>
            </a:pPr>
            <a:r>
              <a:rPr lang="en-US" sz="2000" b="1" dirty="0">
                <a:solidFill>
                  <a:srgbClr val="F3F5D7"/>
                </a:solidFill>
                <a:latin typeface="+mn-lt"/>
              </a:rPr>
              <a:t>eSports Marketer</a:t>
            </a:r>
          </a:p>
          <a:p>
            <a:pPr marL="0" indent="0" algn="r">
              <a:buNone/>
            </a:pPr>
            <a:r>
              <a:rPr lang="en-US" sz="2000" b="1" dirty="0">
                <a:solidFill>
                  <a:srgbClr val="F3F5D7"/>
                </a:solidFill>
                <a:latin typeface="+mn-lt"/>
              </a:rPr>
              <a:t>eSports Club Management</a:t>
            </a:r>
          </a:p>
          <a:p>
            <a:pPr marL="0" indent="0" algn="r">
              <a:buNone/>
            </a:pPr>
            <a:r>
              <a:rPr lang="en-US" sz="2000" b="1" dirty="0">
                <a:solidFill>
                  <a:srgbClr val="F3F5D7"/>
                </a:solidFill>
                <a:latin typeface="+mn-lt"/>
              </a:rPr>
              <a:t>eSports Tournament Organizer</a:t>
            </a:r>
          </a:p>
          <a:p>
            <a:pPr marL="0" indent="0" algn="r">
              <a:buNone/>
            </a:pPr>
            <a:r>
              <a:rPr lang="en-US" sz="2000" b="1" dirty="0">
                <a:solidFill>
                  <a:srgbClr val="F3F5D7"/>
                </a:solidFill>
                <a:latin typeface="+mn-lt"/>
              </a:rPr>
              <a:t>Distributors, Operators of eSports and Game products</a:t>
            </a:r>
          </a:p>
          <a:p>
            <a:pPr marL="0" indent="0" algn="r">
              <a:buNone/>
            </a:pPr>
            <a:r>
              <a:rPr lang="en-US" sz="2000" b="1" dirty="0">
                <a:solidFill>
                  <a:srgbClr val="F3F5D7"/>
                </a:solidFill>
                <a:latin typeface="+mn-lt"/>
              </a:rPr>
              <a:t>Specialized careers in eSports such as Psychologists, Athletic trainers, </a:t>
            </a:r>
          </a:p>
          <a:p>
            <a:pPr marL="0" indent="0" algn="r">
              <a:buNone/>
            </a:pPr>
            <a:r>
              <a:rPr lang="en-US" sz="2000" b="1" dirty="0" err="1">
                <a:solidFill>
                  <a:srgbClr val="F3F5D7"/>
                </a:solidFill>
                <a:latin typeface="+mn-lt"/>
              </a:rPr>
              <a:t>Shoutcaster</a:t>
            </a:r>
            <a:r>
              <a:rPr lang="en-US" sz="2000" b="1" dirty="0">
                <a:solidFill>
                  <a:srgbClr val="F3F5D7"/>
                </a:solidFill>
                <a:latin typeface="+mn-lt"/>
              </a:rPr>
              <a:t>, Live Broadcaster and eSports Scientist</a:t>
            </a:r>
          </a:p>
        </p:txBody>
      </p:sp>
      <p:sp>
        <p:nvSpPr>
          <p:cNvPr id="9" name="Title 1">
            <a:extLst/>
          </p:cNvPr>
          <p:cNvSpPr>
            <a:spLocks noGrp="1"/>
          </p:cNvSpPr>
          <p:nvPr>
            <p:ph type="title"/>
          </p:nvPr>
        </p:nvSpPr>
        <p:spPr>
          <a:xfrm>
            <a:off x="108021" y="443801"/>
            <a:ext cx="4648814" cy="1426713"/>
          </a:xfrm>
        </p:spPr>
        <p:txBody>
          <a:bodyPr>
            <a:noAutofit/>
          </a:bodyPr>
          <a:lstStyle/>
          <a:p>
            <a:r>
              <a:rPr lang="en-US" sz="2400" b="1" dirty="0"/>
              <a:t>Careers after graduation</a:t>
            </a:r>
            <a:br>
              <a:rPr lang="th-TH" sz="2400" b="1" dirty="0"/>
            </a:br>
            <a:endParaRPr lang="en-US" sz="2400" b="1" dirty="0"/>
          </a:p>
        </p:txBody>
      </p:sp>
    </p:spTree>
    <p:extLst>
      <p:ext uri="{BB962C8B-B14F-4D97-AF65-F5344CB8AC3E}">
        <p14:creationId xmlns:p14="http://schemas.microsoft.com/office/powerpoint/2010/main" val="370193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403BC-4327-4F09-99DB-F6BBA21BE557}"/>
              </a:ext>
            </a:extLst>
          </p:cNvPr>
          <p:cNvSpPr>
            <a:spLocks noGrp="1"/>
          </p:cNvSpPr>
          <p:nvPr>
            <p:ph type="title"/>
          </p:nvPr>
        </p:nvSpPr>
        <p:spPr>
          <a:xfrm>
            <a:off x="-447362" y="1949771"/>
            <a:ext cx="6564809" cy="806317"/>
          </a:xfrm>
        </p:spPr>
        <p:txBody>
          <a:bodyPr>
            <a:noAutofit/>
          </a:bodyPr>
          <a:lstStyle/>
          <a:p>
            <a:r>
              <a:rPr lang="en-US" sz="2400" dirty="0"/>
              <a:t>Modern  and </a:t>
            </a:r>
            <a:br>
              <a:rPr lang="th-TH" sz="2400" dirty="0"/>
            </a:br>
            <a:br>
              <a:rPr lang="zh-CN" altLang="en-US" sz="2400" dirty="0"/>
            </a:br>
            <a:r>
              <a:rPr lang="en-US" altLang="zh-CN" sz="2400" dirty="0"/>
              <a:t>Marketable</a:t>
            </a:r>
            <a:r>
              <a:rPr lang="th-TH" altLang="zh-CN" sz="2400" dirty="0"/>
              <a:t> </a:t>
            </a:r>
            <a:r>
              <a:rPr lang="en-US" altLang="zh-CN" sz="2400" dirty="0"/>
              <a:t>Course</a:t>
            </a:r>
            <a:br>
              <a:rPr lang="th-TH" sz="2400" dirty="0"/>
            </a:br>
            <a:endParaRPr lang="en-US" sz="2400" dirty="0"/>
          </a:p>
        </p:txBody>
      </p:sp>
      <p:sp>
        <p:nvSpPr>
          <p:cNvPr id="8" name="Title 3">
            <a:extLst/>
          </p:cNvPr>
          <p:cNvSpPr txBox="1">
            <a:spLocks/>
          </p:cNvSpPr>
          <p:nvPr/>
        </p:nvSpPr>
        <p:spPr>
          <a:xfrm>
            <a:off x="3969490" y="3115112"/>
            <a:ext cx="6564809" cy="806317"/>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3200" b="0" kern="1200" cap="none">
                <a:ln w="3175" cmpd="sng">
                  <a:noFill/>
                </a:ln>
                <a:solidFill>
                  <a:schemeClr val="bg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zh-CN" altLang="en-US" sz="2400" dirty="0"/>
            </a:br>
            <a:r>
              <a:rPr lang="en-US" altLang="zh-CN" sz="2400" dirty="0"/>
              <a:t>Focus on Theory</a:t>
            </a:r>
            <a:br>
              <a:rPr lang="th-TH" sz="2400" dirty="0"/>
            </a:br>
            <a:br>
              <a:rPr lang="zh-CN" altLang="en-US" sz="2400" dirty="0"/>
            </a:br>
            <a:r>
              <a:rPr lang="en-US" altLang="zh-CN" sz="2400" dirty="0"/>
              <a:t>with Real Practicing</a:t>
            </a:r>
            <a:br>
              <a:rPr lang="th-TH" sz="2400" dirty="0"/>
            </a:br>
            <a:endParaRPr lang="en-US" sz="2400" dirty="0"/>
          </a:p>
        </p:txBody>
      </p:sp>
      <p:pic>
        <p:nvPicPr>
          <p:cNvPr id="3074" name="Picture 2" descr="https://scontent.fbkk13-2.fna.fbcdn.net/v/t1.6435-9/s960x960/33745589_271561143387734_2650809314935046144_n.jpg?_nc_cat=106&amp;ccb=1-3&amp;_nc_sid=e3f864&amp;_nc_eui2=AeGUtIAwtspD_x7UEwV3fK60tPv0IzPIIeq0-_QjM8gh6gQH3mYr7pi2fHoAIkjldEA&amp;_nc_ohc=F8o-vw4UXI8AX9bVXAB&amp;_nc_ht=scontent.fbkk13-2.fna&amp;tp=7&amp;oh=06230238f412c2f448637b2f2b6636d8&amp;oe=60C5D6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0453"/>
            <a:ext cx="9144000" cy="2577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D0D48-696B-4896-8F6F-B19AA59A6AE6}"/>
              </a:ext>
            </a:extLst>
          </p:cNvPr>
          <p:cNvSpPr>
            <a:spLocks noGrp="1"/>
          </p:cNvSpPr>
          <p:nvPr>
            <p:ph type="ctrTitle"/>
          </p:nvPr>
        </p:nvSpPr>
        <p:spPr>
          <a:xfrm>
            <a:off x="812625" y="4621831"/>
            <a:ext cx="8097253" cy="1160522"/>
          </a:xfrm>
        </p:spPr>
        <p:txBody>
          <a:bodyPr>
            <a:noAutofit/>
          </a:bodyPr>
          <a:lstStyle/>
          <a:p>
            <a:br>
              <a:rPr lang="th-TH" sz="1600" dirty="0">
                <a:latin typeface="+mn-ea"/>
                <a:ea typeface="+mn-ea"/>
              </a:rPr>
            </a:br>
            <a:br>
              <a:rPr lang="th-TH" sz="2400" b="1" dirty="0">
                <a:latin typeface="+mn-ea"/>
                <a:ea typeface="+mn-ea"/>
              </a:rPr>
            </a:br>
            <a:r>
              <a:rPr lang="en-US" sz="2400" b="1" dirty="0">
                <a:latin typeface="+mn-ea"/>
                <a:ea typeface="+mn-ea"/>
              </a:rPr>
              <a:t>Contact Us</a:t>
            </a:r>
            <a:br>
              <a:rPr lang="th-TH" sz="2400" b="1" dirty="0">
                <a:latin typeface="+mn-ea"/>
                <a:ea typeface="+mn-ea"/>
              </a:rPr>
            </a:br>
            <a:br>
              <a:rPr lang="zh-CN" altLang="en-US" sz="1600" dirty="0">
                <a:latin typeface="+mn-ea"/>
                <a:ea typeface="+mn-ea"/>
              </a:rPr>
            </a:br>
            <a:br>
              <a:rPr lang="en-US" sz="1800" dirty="0">
                <a:latin typeface="+mn-lt"/>
                <a:ea typeface="+mn-ea"/>
              </a:rPr>
            </a:br>
            <a:r>
              <a:rPr lang="en-US" sz="1800" dirty="0">
                <a:latin typeface="+mn-lt"/>
                <a:ea typeface="+mn-ea"/>
              </a:rPr>
              <a:t>37 </a:t>
            </a:r>
            <a:r>
              <a:rPr lang="en-US" altLang="zh-CN" sz="1800" dirty="0">
                <a:latin typeface="+mn-lt"/>
                <a:ea typeface="+mn-ea"/>
              </a:rPr>
              <a:t>Building</a:t>
            </a:r>
            <a:r>
              <a:rPr lang="zh-CN" altLang="en-US" sz="1800" dirty="0">
                <a:latin typeface="+mn-lt"/>
                <a:ea typeface="+mn-ea"/>
              </a:rPr>
              <a:t>， </a:t>
            </a:r>
            <a:r>
              <a:rPr lang="en-US" altLang="zh-CN" sz="1800" dirty="0">
                <a:latin typeface="+mn-lt"/>
                <a:ea typeface="+mn-ea"/>
              </a:rPr>
              <a:t>College of Innovation and Management, </a:t>
            </a:r>
            <a:br>
              <a:rPr lang="en-US" altLang="zh-CN" sz="1800" dirty="0">
                <a:latin typeface="+mn-lt"/>
                <a:ea typeface="+mn-ea"/>
              </a:rPr>
            </a:br>
            <a:r>
              <a:rPr lang="en-US" sz="1800" dirty="0" err="1">
                <a:latin typeface="+mn-lt"/>
              </a:rPr>
              <a:t>Suan</a:t>
            </a:r>
            <a:r>
              <a:rPr lang="en-US" sz="1800" dirty="0">
                <a:latin typeface="+mn-lt"/>
              </a:rPr>
              <a:t> </a:t>
            </a:r>
            <a:r>
              <a:rPr lang="en-US" sz="1800" dirty="0" err="1">
                <a:latin typeface="+mn-lt"/>
              </a:rPr>
              <a:t>Sunandha</a:t>
            </a:r>
            <a:r>
              <a:rPr lang="en-US" sz="1800" dirty="0">
                <a:latin typeface="+mn-lt"/>
              </a:rPr>
              <a:t> </a:t>
            </a:r>
            <a:r>
              <a:rPr lang="en-US" sz="1800" dirty="0" err="1">
                <a:latin typeface="+mn-lt"/>
              </a:rPr>
              <a:t>Rajabhat</a:t>
            </a:r>
            <a:r>
              <a:rPr lang="en-US" sz="1800" dirty="0">
                <a:latin typeface="+mn-lt"/>
              </a:rPr>
              <a:t> University</a:t>
            </a:r>
            <a:br>
              <a:rPr lang="th-TH" sz="1800" dirty="0">
                <a:latin typeface="+mn-lt"/>
                <a:ea typeface="+mn-ea"/>
              </a:rPr>
            </a:br>
            <a:r>
              <a:rPr lang="th-TH" sz="1800" dirty="0">
                <a:latin typeface="+mn-lt"/>
                <a:ea typeface="+mn-ea"/>
              </a:rPr>
              <a:t>1 </a:t>
            </a:r>
            <a:r>
              <a:rPr lang="en-US" sz="1800" dirty="0">
                <a:latin typeface="+mn-lt"/>
                <a:ea typeface="+mn-ea"/>
              </a:rPr>
              <a:t>U-Thong </a:t>
            </a:r>
            <a:r>
              <a:rPr lang="en-US" sz="1800" dirty="0" err="1">
                <a:latin typeface="+mn-lt"/>
                <a:ea typeface="+mn-ea"/>
              </a:rPr>
              <a:t>nok</a:t>
            </a:r>
            <a:r>
              <a:rPr lang="en-US" sz="1800" dirty="0">
                <a:latin typeface="+mn-lt"/>
                <a:ea typeface="+mn-ea"/>
              </a:rPr>
              <a:t> Road, </a:t>
            </a:r>
            <a:r>
              <a:rPr lang="en-US" sz="1800" dirty="0" err="1">
                <a:latin typeface="+mn-lt"/>
                <a:ea typeface="+mn-ea"/>
              </a:rPr>
              <a:t>Dusit</a:t>
            </a:r>
            <a:r>
              <a:rPr lang="en-US" sz="1800" dirty="0">
                <a:latin typeface="+mn-lt"/>
                <a:ea typeface="+mn-ea"/>
              </a:rPr>
              <a:t>, Bangkok 10300 </a:t>
            </a:r>
            <a:br>
              <a:rPr lang="en-US" sz="1800" dirty="0">
                <a:latin typeface="+mn-lt"/>
                <a:ea typeface="+mn-ea"/>
              </a:rPr>
            </a:br>
            <a:r>
              <a:rPr lang="en-US" altLang="zh-CN" sz="1800" dirty="0">
                <a:latin typeface="+mn-lt"/>
                <a:ea typeface="+mn-ea"/>
              </a:rPr>
              <a:t>Tel.</a:t>
            </a:r>
            <a:r>
              <a:rPr lang="zh-CN" altLang="en-US" sz="1800" dirty="0">
                <a:latin typeface="+mn-lt"/>
                <a:ea typeface="+mn-ea"/>
              </a:rPr>
              <a:t>：</a:t>
            </a:r>
            <a:r>
              <a:rPr lang="en-US" altLang="zh-CN" sz="1800" dirty="0">
                <a:latin typeface="+mn-lt"/>
                <a:ea typeface="+mn-ea"/>
              </a:rPr>
              <a:t>+66-2-160-1182, +66-2-160-1183, </a:t>
            </a:r>
            <a:br>
              <a:rPr lang="en-US" altLang="zh-CN" sz="1800" dirty="0">
                <a:latin typeface="+mn-lt"/>
                <a:ea typeface="+mn-ea"/>
              </a:rPr>
            </a:br>
            <a:r>
              <a:rPr lang="en-US" sz="1800" dirty="0">
                <a:latin typeface="+mn-lt"/>
                <a:ea typeface="+mn-ea"/>
              </a:rPr>
              <a:t>Line ID: CIM </a:t>
            </a:r>
            <a:r>
              <a:rPr lang="en-US" sz="1800" dirty="0" err="1">
                <a:latin typeface="+mn-lt"/>
                <a:ea typeface="+mn-ea"/>
              </a:rPr>
              <a:t>Inter+bilingual+dual</a:t>
            </a:r>
            <a:r>
              <a:rPr lang="en-US" sz="1800" dirty="0">
                <a:latin typeface="+mn-lt"/>
                <a:ea typeface="+mn-ea"/>
              </a:rPr>
              <a:t> Taiwan/China</a:t>
            </a:r>
            <a:br>
              <a:rPr lang="en-US" sz="1800" dirty="0">
                <a:latin typeface="+mn-lt"/>
                <a:ea typeface="+mn-ea"/>
              </a:rPr>
            </a:br>
            <a:r>
              <a:rPr lang="en-US" sz="1800" dirty="0">
                <a:latin typeface="+mn-lt"/>
                <a:ea typeface="+mn-ea"/>
              </a:rPr>
              <a:t>Website: www.cim.ssru.ac.th</a:t>
            </a:r>
            <a:br>
              <a:rPr lang="en-US" sz="1800" dirty="0">
                <a:latin typeface="+mn-lt"/>
                <a:ea typeface="+mn-ea"/>
              </a:rPr>
            </a:br>
            <a:r>
              <a:rPr lang="en-US" sz="1800" dirty="0">
                <a:latin typeface="+mn-lt"/>
                <a:ea typeface="+mn-ea"/>
              </a:rPr>
              <a:t>Facebook Page: Bilingual </a:t>
            </a:r>
            <a:r>
              <a:rPr lang="th-TH" sz="1800" dirty="0">
                <a:latin typeface="+mn-lt"/>
                <a:ea typeface="+mn-ea"/>
              </a:rPr>
              <a:t>วิทยาลัยนวัตกรรมและการจัดการ มหาวิทยาลัยราชภัฏสวน</a:t>
            </a:r>
            <a:r>
              <a:rPr lang="th-TH" sz="1800" dirty="0" err="1">
                <a:latin typeface="+mn-lt"/>
                <a:ea typeface="+mn-ea"/>
              </a:rPr>
              <a:t>สุนัน</a:t>
            </a:r>
            <a:r>
              <a:rPr lang="th-TH" sz="1800" dirty="0">
                <a:latin typeface="+mn-lt"/>
                <a:ea typeface="+mn-ea"/>
              </a:rPr>
              <a:t>ทา</a:t>
            </a:r>
            <a:br>
              <a:rPr lang="th-TH" sz="1800" dirty="0">
                <a:latin typeface="+mn-lt"/>
                <a:ea typeface="+mn-ea"/>
              </a:rPr>
            </a:br>
            <a:r>
              <a:rPr lang="en-US" sz="1800" dirty="0" err="1">
                <a:latin typeface="+mn-lt"/>
                <a:ea typeface="+mn-ea"/>
              </a:rPr>
              <a:t>Wechat</a:t>
            </a:r>
            <a:r>
              <a:rPr lang="en-US" sz="1800" dirty="0">
                <a:latin typeface="+mn-lt"/>
                <a:ea typeface="+mn-ea"/>
              </a:rPr>
              <a:t> ID: </a:t>
            </a:r>
            <a:r>
              <a:rPr lang="en-US" sz="1800" dirty="0" err="1">
                <a:latin typeface="+mn-lt"/>
                <a:ea typeface="+mn-ea"/>
              </a:rPr>
              <a:t>golffywhang</a:t>
            </a:r>
            <a:br>
              <a:rPr lang="en-US" sz="1800" dirty="0">
                <a:latin typeface="+mn-lt"/>
                <a:ea typeface="+mn-ea"/>
              </a:rPr>
            </a:br>
            <a:r>
              <a:rPr lang="en-US" sz="1800" dirty="0">
                <a:latin typeface="+mn-lt"/>
                <a:ea typeface="+mn-ea"/>
              </a:rPr>
              <a:t>Email: benya.wh@ssru.ac.th</a:t>
            </a:r>
            <a:br>
              <a:rPr lang="en-US" sz="1800" dirty="0">
                <a:latin typeface="+mn-lt"/>
                <a:ea typeface="+mn-ea"/>
              </a:rPr>
            </a:br>
            <a:r>
              <a:rPr lang="en-US" sz="1800" dirty="0">
                <a:latin typeface="+mn-lt"/>
                <a:ea typeface="+mn-ea"/>
              </a:rPr>
              <a:t>Tel.: +66-92-261-7675</a:t>
            </a:r>
            <a:endParaRPr lang="en-US" sz="1100" dirty="0">
              <a:latin typeface="+mn-lt"/>
            </a:endParaRPr>
          </a:p>
        </p:txBody>
      </p:sp>
    </p:spTree>
    <p:extLst>
      <p:ext uri="{BB962C8B-B14F-4D97-AF65-F5344CB8AC3E}">
        <p14:creationId xmlns:p14="http://schemas.microsoft.com/office/powerpoint/2010/main" val="283863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port – Gaming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39" y="0"/>
            <a:ext cx="1028967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1B403BC-4327-4F09-99DB-F6BBA21BE557}"/>
              </a:ext>
            </a:extLst>
          </p:cNvPr>
          <p:cNvSpPr>
            <a:spLocks noGrp="1"/>
          </p:cNvSpPr>
          <p:nvPr>
            <p:ph type="title"/>
          </p:nvPr>
        </p:nvSpPr>
        <p:spPr>
          <a:xfrm>
            <a:off x="209101" y="525472"/>
            <a:ext cx="8773998" cy="1044112"/>
          </a:xfrm>
        </p:spPr>
        <p:txBody>
          <a:bodyPr>
            <a:noAutofit/>
          </a:bodyPr>
          <a:lstStyle/>
          <a:p>
            <a:br>
              <a:rPr lang="th-TH" sz="2400" dirty="0">
                <a:latin typeface="+mn-ea"/>
                <a:ea typeface="+mn-ea"/>
              </a:rPr>
            </a:br>
            <a:r>
              <a:rPr lang="en-US" sz="2800" dirty="0">
                <a:latin typeface="+mn-ea"/>
                <a:ea typeface="+mn-ea"/>
              </a:rPr>
              <a:t>Innovation Management in </a:t>
            </a:r>
            <a:r>
              <a:rPr lang="en-AU" sz="2800" dirty="0">
                <a:latin typeface="+mn-ea"/>
                <a:ea typeface="+mn-ea"/>
              </a:rPr>
              <a:t>eSports and Games Business</a:t>
            </a:r>
            <a:br>
              <a:rPr lang="th-TH" sz="2400" dirty="0">
                <a:latin typeface="+mn-ea"/>
                <a:ea typeface="+mn-ea"/>
              </a:rPr>
            </a:br>
            <a:endParaRPr lang="en-US" sz="2400" dirty="0">
              <a:latin typeface="+mn-ea"/>
              <a:ea typeface="+mn-ea"/>
            </a:endParaRPr>
          </a:p>
        </p:txBody>
      </p:sp>
    </p:spTree>
    <p:extLst>
      <p:ext uri="{BB962C8B-B14F-4D97-AF65-F5344CB8AC3E}">
        <p14:creationId xmlns:p14="http://schemas.microsoft.com/office/powerpoint/2010/main" val="48552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a:xfrm>
            <a:off x="1666461" y="583095"/>
            <a:ext cx="6629400" cy="1981200"/>
          </a:xfrm>
        </p:spPr>
        <p:txBody>
          <a:bodyPr>
            <a:normAutofit/>
          </a:bodyPr>
          <a:lstStyle/>
          <a:p>
            <a:pPr>
              <a:spcBef>
                <a:spcPts val="1350"/>
              </a:spcBef>
            </a:pPr>
            <a:r>
              <a:rPr lang="en-US" sz="2800" dirty="0" err="1"/>
              <a:t>Suan</a:t>
            </a:r>
            <a:r>
              <a:rPr lang="en-US" sz="2800" dirty="0"/>
              <a:t> </a:t>
            </a:r>
            <a:r>
              <a:rPr lang="en-US" sz="2800" dirty="0" err="1"/>
              <a:t>Sunandha</a:t>
            </a:r>
            <a:r>
              <a:rPr lang="en-US" sz="2800" dirty="0"/>
              <a:t> </a:t>
            </a:r>
            <a:r>
              <a:rPr lang="en-US" sz="2800" dirty="0" err="1"/>
              <a:t>Rajabhat</a:t>
            </a:r>
            <a:r>
              <a:rPr lang="en-US" sz="2800" dirty="0"/>
              <a:t> University</a:t>
            </a:r>
            <a:br>
              <a:rPr lang="th-TH" sz="2400" b="1" noProof="1"/>
            </a:br>
            <a:endParaRPr lang="zh-CN" altLang="en-US" sz="2400" b="1" noProof="1"/>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a:xfrm>
            <a:off x="1560444" y="1754892"/>
            <a:ext cx="6629400" cy="3332816"/>
          </a:xfrm>
        </p:spPr>
        <p:txBody>
          <a:bodyPr>
            <a:noAutofit/>
          </a:bodyPr>
          <a:lstStyle/>
          <a:p>
            <a:pPr marL="0" indent="0" algn="just">
              <a:spcBef>
                <a:spcPts val="1350"/>
              </a:spcBef>
              <a:buNone/>
            </a:pPr>
            <a:r>
              <a:rPr lang="th-TH" sz="1600" noProof="1"/>
              <a:t>		</a:t>
            </a:r>
            <a:r>
              <a:rPr lang="en-US" sz="2000" noProof="1"/>
              <a:t> </a:t>
            </a:r>
            <a:r>
              <a:rPr lang="en-US" sz="1800" noProof="1"/>
              <a:t>Suan Sunandha Rajabhat University was established in 1937. It is the number 1 Rajabhat University in Thailand with 3 campuses where one is located in Bangkok and the other two campuses are located in Suburb. Suan Sunandha Rajabhat University has now become a Rajabhat University which including bachelors, masters, and doctoral degree in many faculties and programs.</a:t>
            </a:r>
            <a:endParaRPr lang="zh-CN" altLang="en-US" sz="2000" noProof="1"/>
          </a:p>
        </p:txBody>
      </p:sp>
      <p:pic>
        <p:nvPicPr>
          <p:cNvPr id="1026" name="Picture 2" descr="มหาวิทยาลัยราชภัฏสวนสุนันท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444" y="3911589"/>
            <a:ext cx="3208683" cy="2566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875144" y="3962400"/>
            <a:ext cx="3314700" cy="2515660"/>
          </a:xfrm>
          <a:prstGeom prst="rect">
            <a:avLst/>
          </a:prstGeom>
          <a:ln>
            <a:noFill/>
          </a:ln>
          <a:effectLst>
            <a:softEdge rad="112500"/>
          </a:effectLst>
        </p:spPr>
      </p:pic>
    </p:spTree>
    <p:extLst>
      <p:ext uri="{BB962C8B-B14F-4D97-AF65-F5344CB8AC3E}">
        <p14:creationId xmlns:p14="http://schemas.microsoft.com/office/powerpoint/2010/main" val="369162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403BC-4327-4F09-99DB-F6BBA21BE557}"/>
              </a:ext>
            </a:extLst>
          </p:cNvPr>
          <p:cNvSpPr>
            <a:spLocks noGrp="1"/>
          </p:cNvSpPr>
          <p:nvPr>
            <p:ph type="title"/>
          </p:nvPr>
        </p:nvSpPr>
        <p:spPr>
          <a:xfrm>
            <a:off x="1549456" y="2186971"/>
            <a:ext cx="7594544" cy="1688629"/>
          </a:xfrm>
        </p:spPr>
        <p:txBody>
          <a:bodyPr>
            <a:normAutofit fontScale="90000"/>
          </a:bodyPr>
          <a:lstStyle/>
          <a:p>
            <a:r>
              <a:rPr lang="en-US" sz="2700" b="1" dirty="0"/>
              <a:t>Program Philosophy</a:t>
            </a:r>
            <a:br>
              <a:rPr lang="en-US" sz="2200" b="1" dirty="0"/>
            </a:br>
            <a:br>
              <a:rPr lang="en-US" sz="2200" dirty="0"/>
            </a:br>
            <a:r>
              <a:rPr lang="en-US" sz="2200" dirty="0"/>
              <a:t>	The philosophy of our program is to produce graduate with knowledge ,</a:t>
            </a:r>
            <a:r>
              <a:rPr lang="en-US" sz="2200" dirty="0" err="1"/>
              <a:t>acadamic</a:t>
            </a:r>
            <a:r>
              <a:rPr lang="en-US" sz="2200" dirty="0"/>
              <a:t> leader and well perform in business worlds through Effective Innovation Management for increase business competitiveness in the globalization era</a:t>
            </a:r>
            <a:r>
              <a:rPr lang="th-TH" sz="2200" dirty="0"/>
              <a:t>. </a:t>
            </a:r>
            <a:r>
              <a:rPr lang="en-US" sz="2200" dirty="0"/>
              <a:t>Moreover, our graduate must qualify full of morality and ethics to being a world citizen</a:t>
            </a:r>
            <a:br>
              <a:rPr lang="th-TH" sz="2700" dirty="0">
                <a:latin typeface="+mn-ea"/>
                <a:ea typeface="+mn-ea"/>
              </a:rPr>
            </a:br>
            <a:endParaRPr lang="en-US" dirty="0">
              <a:latin typeface="+mn-ea"/>
              <a:ea typeface="+mn-e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1286"/>
            <a:ext cx="7620001" cy="4290540"/>
          </a:xfrm>
          <a:prstGeom prst="rect">
            <a:avLst/>
          </a:prstGeom>
        </p:spPr>
      </p:pic>
    </p:spTree>
    <p:extLst>
      <p:ext uri="{BB962C8B-B14F-4D97-AF65-F5344CB8AC3E}">
        <p14:creationId xmlns:p14="http://schemas.microsoft.com/office/powerpoint/2010/main" val="188547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775" y="3748095"/>
            <a:ext cx="4426226" cy="3109905"/>
          </a:xfrm>
          <a:prstGeom prst="rect">
            <a:avLst/>
          </a:prstGeom>
        </p:spPr>
      </p:pic>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a:xfrm>
            <a:off x="1282148" y="1177701"/>
            <a:ext cx="7053469" cy="3332816"/>
          </a:xfrm>
        </p:spPr>
        <p:txBody>
          <a:bodyPr>
            <a:noAutofit/>
          </a:bodyPr>
          <a:lstStyle/>
          <a:p>
            <a:pPr marL="0" indent="0" algn="ctr">
              <a:buNone/>
            </a:pPr>
            <a:r>
              <a:rPr lang="th-TH" sz="1600" noProof="1"/>
              <a:t>	</a:t>
            </a:r>
            <a:r>
              <a:rPr lang="en-US" b="1" dirty="0"/>
              <a:t>Program Significance</a:t>
            </a:r>
          </a:p>
          <a:p>
            <a:pPr marL="0" indent="0">
              <a:buNone/>
            </a:pPr>
            <a:r>
              <a:rPr lang="en-US" dirty="0"/>
              <a:t> 	</a:t>
            </a:r>
            <a:r>
              <a:rPr lang="en-US" sz="1800" dirty="0"/>
              <a:t>Globalizations bring the world closer to each other which mean a massive exchange of information that led innovation and technology evolved rapidly</a:t>
            </a:r>
            <a:r>
              <a:rPr lang="th-TH" sz="1800" dirty="0"/>
              <a:t>. </a:t>
            </a:r>
            <a:r>
              <a:rPr lang="en-US" sz="1800" dirty="0"/>
              <a:t>Innovation play an important role for enhancing the potential and creating a business competitive in the business world</a:t>
            </a:r>
            <a:r>
              <a:rPr lang="th-TH" sz="1800" dirty="0"/>
              <a:t>. </a:t>
            </a:r>
            <a:endParaRPr lang="en-US" sz="1800" dirty="0"/>
          </a:p>
          <a:p>
            <a:pPr marL="0" indent="0">
              <a:buNone/>
            </a:pPr>
            <a:endParaRPr lang="en-US" sz="1800" dirty="0"/>
          </a:p>
          <a:p>
            <a:pPr marL="0" indent="0">
              <a:buNone/>
            </a:pPr>
            <a:r>
              <a:rPr lang="en-US" sz="1800" dirty="0"/>
              <a:t>	From this reason, this curriculum was developed by emphasizes the basic theory knowledge</a:t>
            </a:r>
            <a:r>
              <a:rPr lang="th-TH" sz="1800" dirty="0"/>
              <a:t> </a:t>
            </a:r>
            <a:r>
              <a:rPr lang="en-US" sz="1800" dirty="0"/>
              <a:t>and practice</a:t>
            </a:r>
            <a:r>
              <a:rPr lang="th-TH" sz="1800" dirty="0"/>
              <a:t>-</a:t>
            </a:r>
            <a:r>
              <a:rPr lang="en-US" sz="1800" dirty="0"/>
              <a:t>based learning strategy together to create learning environment</a:t>
            </a:r>
            <a:r>
              <a:rPr lang="th-TH" sz="1800" dirty="0"/>
              <a:t>. </a:t>
            </a:r>
            <a:r>
              <a:rPr lang="en-US" sz="1800" dirty="0"/>
              <a:t>Moreover, this program consists of expertise and people with experience in the innovation management profession</a:t>
            </a:r>
            <a:r>
              <a:rPr lang="th-TH" sz="1800" dirty="0"/>
              <a:t>. </a:t>
            </a:r>
            <a:r>
              <a:rPr lang="en-US" sz="1800" dirty="0"/>
              <a:t>The program prefers to create an Innovator for new business industry that is highly demand in the professional labor market</a:t>
            </a:r>
            <a:r>
              <a:rPr lang="th-TH" sz="1800" dirty="0"/>
              <a:t>.</a:t>
            </a:r>
            <a:endParaRPr lang="en-US" sz="1800" dirty="0"/>
          </a:p>
          <a:p>
            <a:pPr marL="0" indent="0" algn="just">
              <a:spcBef>
                <a:spcPts val="1350"/>
              </a:spcBef>
              <a:buNone/>
            </a:pPr>
            <a:r>
              <a:rPr lang="en-US" altLang="zh-CN" sz="1100" noProof="1"/>
              <a:t>		</a:t>
            </a:r>
            <a:endParaRPr lang="en-US" sz="1100" noProof="1"/>
          </a:p>
        </p:txBody>
      </p:sp>
    </p:spTree>
    <p:extLst>
      <p:ext uri="{BB962C8B-B14F-4D97-AF65-F5344CB8AC3E}">
        <p14:creationId xmlns:p14="http://schemas.microsoft.com/office/powerpoint/2010/main" val="415454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0702" y="2532373"/>
            <a:ext cx="3200400" cy="738664"/>
          </a:xfrm>
          <a:prstGeom prst="rect">
            <a:avLst/>
          </a:prstGeom>
          <a:noFill/>
        </p:spPr>
        <p:txBody>
          <a:bodyPr wrap="square" rtlCol="0">
            <a:spAutoFit/>
          </a:bodyPr>
          <a:lstStyle/>
          <a:p>
            <a:r>
              <a:rPr lang="en-US" sz="2400" dirty="0">
                <a:solidFill>
                  <a:schemeClr val="bg1"/>
                </a:solidFill>
              </a:rPr>
              <a:t>Curriculum</a:t>
            </a:r>
            <a:r>
              <a:rPr lang="th-TH" sz="2400" dirty="0">
                <a:solidFill>
                  <a:schemeClr val="bg1"/>
                </a:solidFill>
              </a:rPr>
              <a:t> </a:t>
            </a:r>
            <a:r>
              <a:rPr lang="en-US" sz="2400" dirty="0">
                <a:solidFill>
                  <a:schemeClr val="bg1"/>
                </a:solidFill>
              </a:rPr>
              <a:t>Structure</a:t>
            </a:r>
          </a:p>
          <a:p>
            <a:endParaRPr lang="th-TH" dirty="0"/>
          </a:p>
        </p:txBody>
      </p:sp>
      <p:graphicFrame>
        <p:nvGraphicFramePr>
          <p:cNvPr id="4" name="Chart 3"/>
          <p:cNvGraphicFramePr/>
          <p:nvPr>
            <p:extLst>
              <p:ext uri="{D42A27DB-BD31-4B8C-83A1-F6EECF244321}">
                <p14:modId xmlns:p14="http://schemas.microsoft.com/office/powerpoint/2010/main" val="1288626966"/>
              </p:ext>
            </p:extLst>
          </p:nvPr>
        </p:nvGraphicFramePr>
        <p:xfrm>
          <a:off x="1623673" y="0"/>
          <a:ext cx="8225066" cy="6433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25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a:xfrm>
            <a:off x="1201320" y="954802"/>
            <a:ext cx="7065169" cy="2472160"/>
          </a:xfrm>
        </p:spPr>
        <p:txBody>
          <a:bodyPr>
            <a:noAutofit/>
          </a:bodyPr>
          <a:lstStyle/>
          <a:p>
            <a:pPr marL="0" indent="0">
              <a:buNone/>
            </a:pPr>
            <a:r>
              <a:rPr lang="zh-CN" altLang="en-US" sz="1800" dirty="0">
                <a:latin typeface="+mn-ea"/>
              </a:rPr>
              <a:t>						</a:t>
            </a:r>
          </a:p>
          <a:p>
            <a:pPr marL="0" indent="0">
              <a:buNone/>
            </a:pPr>
            <a:r>
              <a:rPr lang="en-US" sz="2000" dirty="0">
                <a:latin typeface="+mn-ea"/>
              </a:rPr>
              <a:t>CIM1106 	Statistics and Business Research </a:t>
            </a:r>
          </a:p>
          <a:p>
            <a:pPr marL="0" indent="0">
              <a:buNone/>
            </a:pPr>
            <a:r>
              <a:rPr lang="en-US" sz="2000" dirty="0">
                <a:latin typeface="+mn-ea"/>
              </a:rPr>
              <a:t>CIM1121 	Innovation Management </a:t>
            </a:r>
          </a:p>
          <a:p>
            <a:pPr marL="0" indent="0">
              <a:buNone/>
            </a:pPr>
            <a:r>
              <a:rPr lang="en-US" sz="2000" dirty="0">
                <a:latin typeface="+mn-ea"/>
              </a:rPr>
              <a:t>CIM1122 	Innovation Management of Human Resources </a:t>
            </a:r>
          </a:p>
          <a:p>
            <a:pPr marL="0" indent="0">
              <a:buNone/>
            </a:pPr>
            <a:r>
              <a:rPr lang="en-US" sz="2000" dirty="0">
                <a:latin typeface="+mn-ea"/>
              </a:rPr>
              <a:t>CIM1123 	Organizational Management in The Digital Era </a:t>
            </a:r>
          </a:p>
          <a:p>
            <a:pPr marL="0" indent="0">
              <a:buNone/>
            </a:pPr>
            <a:r>
              <a:rPr lang="en-US" sz="2000" dirty="0">
                <a:latin typeface="+mn-ea"/>
              </a:rPr>
              <a:t>CIM1124 	Economics for Business Innovation </a:t>
            </a:r>
          </a:p>
          <a:p>
            <a:pPr marL="0" indent="0">
              <a:buNone/>
            </a:pPr>
            <a:endParaRPr lang="en-US" sz="400" noProof="1"/>
          </a:p>
        </p:txBody>
      </p:sp>
      <p:sp>
        <p:nvSpPr>
          <p:cNvPr id="8" name="TextBox 7"/>
          <p:cNvSpPr txBox="1"/>
          <p:nvPr/>
        </p:nvSpPr>
        <p:spPr>
          <a:xfrm>
            <a:off x="841861" y="625336"/>
            <a:ext cx="3200400" cy="461665"/>
          </a:xfrm>
          <a:prstGeom prst="rect">
            <a:avLst/>
          </a:prstGeom>
          <a:noFill/>
        </p:spPr>
        <p:txBody>
          <a:bodyPr wrap="square" rtlCol="0">
            <a:spAutoFit/>
          </a:bodyPr>
          <a:lstStyle/>
          <a:p>
            <a:pPr algn="ctr"/>
            <a:r>
              <a:rPr lang="th-TH" sz="2400" b="1" dirty="0">
                <a:solidFill>
                  <a:schemeClr val="bg1"/>
                </a:solidFill>
                <a:latin typeface="SimSun" panose="02010600030101010101" pitchFamily="2" charset="-122"/>
                <a:ea typeface="SimSun" panose="02010600030101010101" pitchFamily="2" charset="-122"/>
              </a:rPr>
              <a:t>		</a:t>
            </a:r>
            <a:r>
              <a:rPr lang="en-US" sz="2400" b="1" dirty="0">
                <a:solidFill>
                  <a:schemeClr val="bg1"/>
                </a:solidFill>
                <a:ea typeface="SimSun" panose="02010600030101010101" pitchFamily="2" charset="-122"/>
              </a:rPr>
              <a:t>Core Course</a:t>
            </a:r>
            <a:endParaRPr lang="th-TH" sz="2400" b="1" dirty="0">
              <a:solidFill>
                <a:schemeClr val="bg1"/>
              </a:solidFill>
              <a:ea typeface="SimSun" panose="02010600030101010101" pitchFamily="2" charset="-122"/>
            </a:endParaRPr>
          </a:p>
        </p:txBody>
      </p:sp>
      <p:sp>
        <p:nvSpPr>
          <p:cNvPr id="4" name="Text Placeholder 5">
            <a:extLst/>
          </p:cNvPr>
          <p:cNvSpPr txBox="1">
            <a:spLocks/>
          </p:cNvSpPr>
          <p:nvPr/>
        </p:nvSpPr>
        <p:spPr>
          <a:xfrm>
            <a:off x="1201320" y="3255732"/>
            <a:ext cx="6673514" cy="247216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bg1"/>
              </a:buClr>
              <a:buSzPct val="145000"/>
              <a:buFont typeface="Arial"/>
              <a:buChar char="•"/>
              <a:defRPr sz="2400" kern="1200" cap="none">
                <a:solidFill>
                  <a:schemeClr val="bg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bg1"/>
              </a:buClr>
              <a:buSzPct val="145000"/>
              <a:buFont typeface="Arial"/>
              <a:buChar char="•"/>
              <a:defRPr sz="2000" kern="1200" cap="none">
                <a:solidFill>
                  <a:schemeClr val="bg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bg1"/>
              </a:buClr>
              <a:buSzPct val="145000"/>
              <a:buFont typeface="Arial"/>
              <a:buChar char="•"/>
              <a:defRPr sz="1800" kern="1200" cap="none">
                <a:solidFill>
                  <a:schemeClr val="bg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bg1"/>
              </a:buClr>
              <a:buSzPct val="145000"/>
              <a:buFont typeface="Arial"/>
              <a:buChar char="•"/>
              <a:defRPr sz="1600" kern="1200" cap="none">
                <a:solidFill>
                  <a:schemeClr val="bg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bg1"/>
              </a:buClr>
              <a:buSzPct val="145000"/>
              <a:buFont typeface="Arial"/>
              <a:buChar char="•"/>
              <a:defRPr sz="1400" kern="1200" cap="none">
                <a:solidFill>
                  <a:schemeClr val="bg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000" dirty="0">
                <a:latin typeface="+mn-ea"/>
              </a:rPr>
              <a:t>CIM2101 	Strategic Management </a:t>
            </a:r>
          </a:p>
          <a:p>
            <a:pPr marL="0" indent="0">
              <a:buFont typeface="Arial"/>
              <a:buNone/>
            </a:pPr>
            <a:r>
              <a:rPr lang="en-US" sz="2000" dirty="0">
                <a:latin typeface="+mn-ea"/>
              </a:rPr>
              <a:t>CIM2102 	Principles of Accounting </a:t>
            </a:r>
          </a:p>
          <a:p>
            <a:pPr marL="0" indent="0">
              <a:buFont typeface="Arial"/>
              <a:buNone/>
            </a:pPr>
            <a:r>
              <a:rPr lang="en-US" sz="2000" dirty="0">
                <a:latin typeface="+mn-ea"/>
              </a:rPr>
              <a:t>CIM2121 	Digital Marketing </a:t>
            </a:r>
          </a:p>
          <a:p>
            <a:pPr marL="0" indent="0">
              <a:buFont typeface="Arial"/>
              <a:buNone/>
            </a:pPr>
            <a:r>
              <a:rPr lang="en-US" sz="2000" dirty="0">
                <a:latin typeface="+mn-ea"/>
              </a:rPr>
              <a:t>CIM2123 	Financial Innovation </a:t>
            </a:r>
          </a:p>
          <a:p>
            <a:pPr marL="0" indent="0">
              <a:buFont typeface="Arial"/>
              <a:buNone/>
            </a:pPr>
            <a:r>
              <a:rPr lang="en-US" sz="2000" dirty="0">
                <a:latin typeface="+mn-ea"/>
              </a:rPr>
              <a:t>CIM3121 	Business Ethics and Law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85212">
            <a:off x="4540168" y="3669055"/>
            <a:ext cx="4899216" cy="2747087"/>
          </a:xfrm>
          <a:prstGeom prst="rect">
            <a:avLst/>
          </a:prstGeom>
        </p:spPr>
      </p:pic>
    </p:spTree>
    <p:extLst>
      <p:ext uri="{BB962C8B-B14F-4D97-AF65-F5344CB8AC3E}">
        <p14:creationId xmlns:p14="http://schemas.microsoft.com/office/powerpoint/2010/main" val="251250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a:xfrm>
            <a:off x="2455751" y="1766041"/>
            <a:ext cx="7220952" cy="2472160"/>
          </a:xfrm>
        </p:spPr>
        <p:txBody>
          <a:bodyPr>
            <a:noAutofit/>
          </a:bodyPr>
          <a:lstStyle/>
          <a:p>
            <a:pPr marL="0" indent="0">
              <a:buNone/>
            </a:pPr>
            <a:r>
              <a:rPr lang="en-US" altLang="zh-CN" sz="2000" dirty="0">
                <a:latin typeface="+mn-lt"/>
                <a:ea typeface="SimSun" panose="02010600030101010101" pitchFamily="2" charset="-122"/>
              </a:rPr>
              <a:t>ESG2201 	Game Analysis and Strategic </a:t>
            </a:r>
          </a:p>
          <a:p>
            <a:pPr marL="0" indent="0">
              <a:buNone/>
            </a:pPr>
            <a:r>
              <a:rPr lang="en-US" altLang="zh-CN" sz="2000" dirty="0">
                <a:latin typeface="+mn-lt"/>
                <a:ea typeface="SimSun" panose="02010600030101010101" pitchFamily="2" charset="-122"/>
              </a:rPr>
              <a:t>ESG2202 	eSports Facility and Equipment Management </a:t>
            </a:r>
          </a:p>
          <a:p>
            <a:pPr marL="0" indent="0">
              <a:buNone/>
            </a:pPr>
            <a:r>
              <a:rPr lang="en-US" altLang="zh-CN" sz="2000" dirty="0">
                <a:latin typeface="+mn-lt"/>
                <a:ea typeface="SimSun" panose="02010600030101010101" pitchFamily="2" charset="-122"/>
              </a:rPr>
              <a:t>ESG4201 	eSports And Visual Design </a:t>
            </a:r>
          </a:p>
          <a:p>
            <a:pPr marL="0" indent="0">
              <a:buNone/>
            </a:pPr>
            <a:r>
              <a:rPr lang="en-US" altLang="zh-CN" sz="2000" dirty="0">
                <a:latin typeface="+mn-lt"/>
                <a:ea typeface="SimSun" panose="02010600030101010101" pitchFamily="2" charset="-122"/>
              </a:rPr>
              <a:t>ESM1201 	Introduction to eSports </a:t>
            </a:r>
          </a:p>
          <a:p>
            <a:pPr marL="0" indent="0">
              <a:buNone/>
            </a:pPr>
            <a:r>
              <a:rPr lang="en-US" altLang="zh-CN" sz="2000" dirty="0">
                <a:latin typeface="+mn-lt"/>
                <a:ea typeface="SimSun" panose="02010600030101010101" pitchFamily="2" charset="-122"/>
              </a:rPr>
              <a:t>ESM1204 	Digital Marketing for Game and eSports Business </a:t>
            </a:r>
          </a:p>
          <a:p>
            <a:pPr marL="0" indent="0">
              <a:buNone/>
            </a:pPr>
            <a:r>
              <a:rPr lang="en-US" altLang="zh-CN" sz="1100" dirty="0">
                <a:latin typeface="+mn-lt"/>
                <a:ea typeface="SimSun" panose="02010600030101010101" pitchFamily="2" charset="-122"/>
              </a:rPr>
              <a:t>		</a:t>
            </a:r>
            <a:endParaRPr lang="en-US" sz="1100" noProof="1">
              <a:latin typeface="+mn-lt"/>
              <a:ea typeface="SimSun" panose="02010600030101010101" pitchFamily="2" charset="-122"/>
            </a:endParaRPr>
          </a:p>
        </p:txBody>
      </p:sp>
      <p:sp>
        <p:nvSpPr>
          <p:cNvPr id="8" name="TextBox 7"/>
          <p:cNvSpPr txBox="1"/>
          <p:nvPr/>
        </p:nvSpPr>
        <p:spPr>
          <a:xfrm>
            <a:off x="2070979" y="1142136"/>
            <a:ext cx="4767141" cy="461665"/>
          </a:xfrm>
          <a:prstGeom prst="rect">
            <a:avLst/>
          </a:prstGeom>
          <a:noFill/>
        </p:spPr>
        <p:txBody>
          <a:bodyPr wrap="square" rtlCol="0">
            <a:spAutoFit/>
          </a:bodyPr>
          <a:lstStyle/>
          <a:p>
            <a:pPr algn="ctr"/>
            <a:r>
              <a:rPr lang="en-US" sz="2400" b="1" dirty="0">
                <a:solidFill>
                  <a:schemeClr val="bg1"/>
                </a:solidFill>
                <a:ea typeface="SimSun" panose="02010600030101010101" pitchFamily="2" charset="-122"/>
              </a:rPr>
              <a:t>Required Course</a:t>
            </a:r>
            <a:endParaRPr lang="th-TH" sz="2400" b="1" dirty="0">
              <a:solidFill>
                <a:schemeClr val="bg1"/>
              </a:solidFill>
              <a:ea typeface="SimSun" panose="02010600030101010101" pitchFamily="2" charset="-122"/>
            </a:endParaRPr>
          </a:p>
        </p:txBody>
      </p:sp>
      <p:sp>
        <p:nvSpPr>
          <p:cNvPr id="4" name="Text Placeholder 5">
            <a:extLst/>
          </p:cNvPr>
          <p:cNvSpPr txBox="1">
            <a:spLocks/>
          </p:cNvSpPr>
          <p:nvPr/>
        </p:nvSpPr>
        <p:spPr>
          <a:xfrm>
            <a:off x="2455751" y="4013967"/>
            <a:ext cx="6673514" cy="247216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bg1"/>
              </a:buClr>
              <a:buSzPct val="145000"/>
              <a:buFont typeface="Arial"/>
              <a:buChar char="•"/>
              <a:defRPr sz="2400" kern="1200" cap="none">
                <a:solidFill>
                  <a:schemeClr val="bg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bg1"/>
              </a:buClr>
              <a:buSzPct val="145000"/>
              <a:buFont typeface="Arial"/>
              <a:buChar char="•"/>
              <a:defRPr sz="2000" kern="1200" cap="none">
                <a:solidFill>
                  <a:schemeClr val="bg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bg1"/>
              </a:buClr>
              <a:buSzPct val="145000"/>
              <a:buFont typeface="Arial"/>
              <a:buChar char="•"/>
              <a:defRPr sz="1800" kern="1200" cap="none">
                <a:solidFill>
                  <a:schemeClr val="bg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bg1"/>
              </a:buClr>
              <a:buSzPct val="145000"/>
              <a:buFont typeface="Arial"/>
              <a:buChar char="•"/>
              <a:defRPr sz="1600" kern="1200" cap="none">
                <a:solidFill>
                  <a:schemeClr val="bg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bg1"/>
              </a:buClr>
              <a:buSzPct val="145000"/>
              <a:buFont typeface="Arial"/>
              <a:buChar char="•"/>
              <a:defRPr sz="1400" kern="1200" cap="none">
                <a:solidFill>
                  <a:schemeClr val="bg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latin typeface="+mn-lt"/>
              </a:rPr>
              <a:t>ESM1205 	Introduction to Event Management </a:t>
            </a:r>
          </a:p>
          <a:p>
            <a:pPr marL="0" indent="0">
              <a:buNone/>
            </a:pPr>
            <a:r>
              <a:rPr lang="en-US" sz="2000" dirty="0">
                <a:latin typeface="+mn-lt"/>
              </a:rPr>
              <a:t>ESM2201 	Game and eSports Business </a:t>
            </a:r>
          </a:p>
          <a:p>
            <a:pPr marL="0" indent="0">
              <a:buNone/>
            </a:pPr>
            <a:r>
              <a:rPr lang="en-US" sz="2000" dirty="0">
                <a:latin typeface="+mn-lt"/>
              </a:rPr>
              <a:t>ESM2203 	Psychology for Game and eSports Business </a:t>
            </a:r>
          </a:p>
          <a:p>
            <a:pPr marL="0" indent="0">
              <a:buNone/>
            </a:pPr>
            <a:r>
              <a:rPr lang="en-US" sz="2000" dirty="0">
                <a:latin typeface="+mn-lt"/>
              </a:rPr>
              <a:t>ESM2204 	Principle of eSports Coaching </a:t>
            </a:r>
          </a:p>
          <a:p>
            <a:pPr marL="0" indent="0">
              <a:buNone/>
            </a:pPr>
            <a:r>
              <a:rPr lang="en-US" sz="2000" dirty="0">
                <a:latin typeface="+mn-lt"/>
              </a:rPr>
              <a:t>ESM2303 	Introduction to Graphic Design </a:t>
            </a:r>
          </a:p>
          <a:p>
            <a:pPr marL="0" indent="0">
              <a:buNone/>
            </a:pPr>
            <a:r>
              <a:rPr lang="en-US" sz="1100" dirty="0">
                <a:latin typeface="+mn-lt"/>
              </a:rPr>
              <a:t>		</a:t>
            </a:r>
            <a:endParaRPr lang="en-US" sz="1100" noProof="1">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2" y="-291549"/>
            <a:ext cx="3320998" cy="2487543"/>
          </a:xfrm>
          <a:prstGeom prst="rect">
            <a:avLst/>
          </a:prstGeom>
        </p:spPr>
      </p:pic>
    </p:spTree>
    <p:extLst>
      <p:ext uri="{BB962C8B-B14F-4D97-AF65-F5344CB8AC3E}">
        <p14:creationId xmlns:p14="http://schemas.microsoft.com/office/powerpoint/2010/main" val="61076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a:xfrm>
            <a:off x="2623930" y="2243118"/>
            <a:ext cx="8232216" cy="2472160"/>
          </a:xfrm>
        </p:spPr>
        <p:txBody>
          <a:bodyPr>
            <a:noAutofit/>
          </a:bodyPr>
          <a:lstStyle/>
          <a:p>
            <a:pPr marL="0" indent="0">
              <a:buNone/>
            </a:pPr>
            <a:r>
              <a:rPr lang="en-US" altLang="zh-CN" sz="1600" dirty="0">
                <a:latin typeface="+mn-lt"/>
                <a:ea typeface="SimSun" panose="02010600030101010101" pitchFamily="2" charset="-122"/>
              </a:rPr>
              <a:t>ESG3201		Start-up Thinking</a:t>
            </a:r>
          </a:p>
          <a:p>
            <a:pPr marL="0" indent="0">
              <a:buNone/>
            </a:pPr>
            <a:r>
              <a:rPr lang="en-US" altLang="zh-CN" sz="1600" dirty="0">
                <a:latin typeface="+mn-lt"/>
                <a:ea typeface="SimSun" panose="02010600030101010101" pitchFamily="2" charset="-122"/>
              </a:rPr>
              <a:t>ESG3202		Sports Science for eSports</a:t>
            </a:r>
          </a:p>
          <a:p>
            <a:pPr marL="0" indent="0">
              <a:buNone/>
            </a:pPr>
            <a:r>
              <a:rPr lang="en-US" altLang="zh-CN" sz="1600" dirty="0">
                <a:latin typeface="+mn-lt"/>
                <a:ea typeface="SimSun" panose="02010600030101010101" pitchFamily="2" charset="-122"/>
              </a:rPr>
              <a:t>ESG3203		Customer Behavior in the Digital Era</a:t>
            </a:r>
          </a:p>
          <a:p>
            <a:pPr marL="0" indent="0">
              <a:buNone/>
            </a:pPr>
            <a:r>
              <a:rPr lang="en-US" altLang="zh-CN" sz="1600" dirty="0">
                <a:latin typeface="+mn-lt"/>
                <a:ea typeface="SimSun" panose="02010600030101010101" pitchFamily="2" charset="-122"/>
              </a:rPr>
              <a:t>ESG3204		eSports Tourism Management</a:t>
            </a:r>
          </a:p>
          <a:p>
            <a:pPr marL="0" indent="0">
              <a:buNone/>
            </a:pPr>
            <a:r>
              <a:rPr lang="en-US" altLang="zh-CN" sz="1600" dirty="0">
                <a:latin typeface="+mn-lt"/>
                <a:ea typeface="SimSun" panose="02010600030101010101" pitchFamily="2" charset="-122"/>
              </a:rPr>
              <a:t>ESG3205		Business of eSports Agents</a:t>
            </a:r>
          </a:p>
          <a:p>
            <a:pPr marL="0" indent="0">
              <a:buNone/>
            </a:pPr>
            <a:r>
              <a:rPr lang="en-US" altLang="zh-CN" sz="1600" dirty="0">
                <a:latin typeface="+mn-lt"/>
                <a:ea typeface="SimSun" panose="02010600030101010101" pitchFamily="2" charset="-122"/>
              </a:rPr>
              <a:t>ESG3206		eSports Communication Promotion and Public Relations</a:t>
            </a:r>
          </a:p>
          <a:p>
            <a:pPr marL="0" indent="0">
              <a:buNone/>
            </a:pPr>
            <a:r>
              <a:rPr lang="en-US" altLang="zh-CN" sz="1600" dirty="0">
                <a:latin typeface="+mn-lt"/>
                <a:ea typeface="SimSun" panose="02010600030101010101" pitchFamily="2" charset="-122"/>
              </a:rPr>
              <a:t>ESG3501		Seminar on eSports </a:t>
            </a:r>
          </a:p>
          <a:p>
            <a:pPr marL="0" indent="0">
              <a:buNone/>
            </a:pPr>
            <a:r>
              <a:rPr lang="en-US" altLang="zh-CN" sz="1600" dirty="0">
                <a:latin typeface="+mn-lt"/>
                <a:ea typeface="SimSun" panose="02010600030101010101" pitchFamily="2" charset="-122"/>
              </a:rPr>
              <a:t>ESG4202		Creative Thinking and Story Telling </a:t>
            </a:r>
          </a:p>
          <a:p>
            <a:pPr marL="0" indent="0">
              <a:buNone/>
            </a:pPr>
            <a:r>
              <a:rPr lang="en-US" altLang="zh-CN" sz="1600" dirty="0">
                <a:latin typeface="+mn-lt"/>
                <a:ea typeface="SimSun" panose="02010600030101010101" pitchFamily="2" charset="-122"/>
              </a:rPr>
              <a:t>ESM1202 		Data Communication and Network</a:t>
            </a:r>
          </a:p>
          <a:p>
            <a:pPr marL="0" indent="0">
              <a:buNone/>
            </a:pPr>
            <a:r>
              <a:rPr lang="en-US" altLang="zh-CN" sz="1600" dirty="0">
                <a:latin typeface="+mn-lt"/>
                <a:ea typeface="SimSun" panose="02010600030101010101" pitchFamily="2" charset="-122"/>
              </a:rPr>
              <a:t>ESM1203		Business Fundamentals for Information Technology Officer </a:t>
            </a:r>
          </a:p>
          <a:p>
            <a:pPr marL="0" indent="0">
              <a:buNone/>
            </a:pPr>
            <a:r>
              <a:rPr lang="en-US" altLang="zh-CN" sz="1600" dirty="0">
                <a:latin typeface="+mn-lt"/>
                <a:ea typeface="SimSun" panose="02010600030101010101" pitchFamily="2" charset="-122"/>
              </a:rPr>
              <a:t>ESM1302 		Operating System</a:t>
            </a:r>
          </a:p>
          <a:p>
            <a:pPr marL="0" indent="0">
              <a:buNone/>
            </a:pPr>
            <a:r>
              <a:rPr lang="en-US" altLang="zh-CN" sz="1600" dirty="0">
                <a:latin typeface="+mn-lt"/>
                <a:ea typeface="SimSun" panose="02010600030101010101" pitchFamily="2" charset="-122"/>
              </a:rPr>
              <a:t>ESM3301 		Data Structure and Algorithms</a:t>
            </a:r>
          </a:p>
          <a:p>
            <a:pPr marL="0" indent="0">
              <a:buNone/>
            </a:pPr>
            <a:r>
              <a:rPr lang="en-US" altLang="zh-CN" sz="1600" dirty="0">
                <a:latin typeface="+mn-lt"/>
                <a:ea typeface="SimSun" panose="02010600030101010101" pitchFamily="2" charset="-122"/>
              </a:rPr>
              <a:t>ESM2302		Distribution and Service of Game Online and eSports</a:t>
            </a:r>
          </a:p>
          <a:p>
            <a:pPr marL="0" indent="0">
              <a:buNone/>
            </a:pPr>
            <a:r>
              <a:rPr lang="en-US" altLang="zh-CN" sz="1600" dirty="0">
                <a:latin typeface="+mn-lt"/>
                <a:ea typeface="SimSun" panose="02010600030101010101" pitchFamily="2" charset="-122"/>
              </a:rPr>
              <a:t>ESM3303 		Artificial Intelligence for Game and eSports Business</a:t>
            </a:r>
          </a:p>
          <a:p>
            <a:pPr marL="0" indent="0">
              <a:buNone/>
            </a:pPr>
            <a:r>
              <a:rPr lang="en-US" altLang="zh-CN" sz="1600" dirty="0">
                <a:latin typeface="+mn-lt"/>
                <a:ea typeface="SimSun" panose="02010600030101010101" pitchFamily="2" charset="-122"/>
              </a:rPr>
              <a:t>ESM2304 		Principles of Casting</a:t>
            </a:r>
          </a:p>
          <a:p>
            <a:pPr marL="0" indent="0">
              <a:buNone/>
            </a:pPr>
            <a:r>
              <a:rPr lang="en-US" altLang="zh-CN" sz="1600" dirty="0">
                <a:latin typeface="+mn-lt"/>
                <a:ea typeface="SimSun" panose="02010600030101010101" pitchFamily="2" charset="-122"/>
              </a:rPr>
              <a:t>ESM2305 		Fundamentals of Computer Programming</a:t>
            </a:r>
            <a:r>
              <a:rPr lang="en-US" altLang="zh-CN" sz="900" dirty="0">
                <a:latin typeface="+mn-lt"/>
                <a:ea typeface="SimSun" panose="02010600030101010101" pitchFamily="2" charset="-122"/>
              </a:rPr>
              <a:t>	</a:t>
            </a:r>
            <a:r>
              <a:rPr lang="en-US" altLang="zh-CN" sz="1100" dirty="0">
                <a:latin typeface="+mn-lt"/>
                <a:ea typeface="SimSun" panose="02010600030101010101" pitchFamily="2" charset="-122"/>
              </a:rPr>
              <a:t>	</a:t>
            </a:r>
            <a:endParaRPr lang="en-US" sz="1100" noProof="1">
              <a:latin typeface="+mn-lt"/>
              <a:ea typeface="SimSun" panose="02010600030101010101" pitchFamily="2" charset="-122"/>
            </a:endParaRPr>
          </a:p>
        </p:txBody>
      </p:sp>
      <p:sp>
        <p:nvSpPr>
          <p:cNvPr id="8" name="TextBox 7"/>
          <p:cNvSpPr txBox="1"/>
          <p:nvPr/>
        </p:nvSpPr>
        <p:spPr>
          <a:xfrm>
            <a:off x="-910759" y="2449608"/>
            <a:ext cx="4767141" cy="461665"/>
          </a:xfrm>
          <a:prstGeom prst="rect">
            <a:avLst/>
          </a:prstGeom>
          <a:noFill/>
        </p:spPr>
        <p:txBody>
          <a:bodyPr wrap="square" rtlCol="0">
            <a:spAutoFit/>
          </a:bodyPr>
          <a:lstStyle/>
          <a:p>
            <a:pPr algn="ctr"/>
            <a:r>
              <a:rPr lang="en-US" sz="2400" b="1" dirty="0">
                <a:solidFill>
                  <a:schemeClr val="bg1"/>
                </a:solidFill>
                <a:ea typeface="SimSun" panose="02010600030101010101" pitchFamily="2" charset="-122"/>
              </a:rPr>
              <a:t>Elective Course</a:t>
            </a:r>
            <a:endParaRPr lang="th-TH" sz="2400" b="1" dirty="0">
              <a:solidFill>
                <a:schemeClr val="bg1"/>
              </a:solidFill>
              <a:ea typeface="SimSun" panose="02010600030101010101" pitchFamily="2" charset="-122"/>
            </a:endParaRPr>
          </a:p>
        </p:txBody>
      </p:sp>
    </p:spTree>
    <p:extLst>
      <p:ext uri="{BB962C8B-B14F-4D97-AF65-F5344CB8AC3E}">
        <p14:creationId xmlns:p14="http://schemas.microsoft.com/office/powerpoint/2010/main" val="4186417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GO">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0140_T_PGO_GAMING-PGo-4x3.pptx" id="{434CBF48-F57A-4E26-A235-67FD0306D9EF}" vid="{D2BD56FA-9234-4E76-8266-FE5ACEE841EA}"/>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40_T_PGO_GAMING-PGo-4x3.pptx" id="{434CBF48-F57A-4E26-A235-67FD0306D9EF}" vid="{BF659E72-0337-4122-93BD-10087833E5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0140_T_PGO_GAMING-PGo-4x3</Template>
  <TotalTime>507</TotalTime>
  <Words>253</Words>
  <Application>Microsoft Office PowerPoint</Application>
  <PresentationFormat>On-screen Show (4:3)</PresentationFormat>
  <Paragraphs>91</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Open Sans</vt:lpstr>
      <vt:lpstr>宋体</vt:lpstr>
      <vt:lpstr>宋体</vt:lpstr>
      <vt:lpstr>Arial</vt:lpstr>
      <vt:lpstr>Calibri</vt:lpstr>
      <vt:lpstr>Calibri Light</vt:lpstr>
      <vt:lpstr>Cordia New</vt:lpstr>
      <vt:lpstr>PresentationGO</vt:lpstr>
      <vt:lpstr>Designed by PresentationGO</vt:lpstr>
      <vt:lpstr> Bachelor of Business Administration Program in Innovation Management (Bilingual Program)  </vt:lpstr>
      <vt:lpstr> Innovation Management in eSports and Games Business </vt:lpstr>
      <vt:lpstr>Suan Sunandha Rajabhat University </vt:lpstr>
      <vt:lpstr>Program Philosophy   The philosophy of our program is to produce graduate with knowledge ,acadamic leader and well perform in business worlds through Effective Innovation Management for increase business competitiveness in the globalization era. Moreover, our graduate must qualify full of morality and ethics to being a world citizen </vt:lpstr>
      <vt:lpstr>PowerPoint Presentation</vt:lpstr>
      <vt:lpstr>PowerPoint Presentation</vt:lpstr>
      <vt:lpstr>PowerPoint Presentation</vt:lpstr>
      <vt:lpstr>PowerPoint Presentation</vt:lpstr>
      <vt:lpstr>PowerPoint Presentation</vt:lpstr>
      <vt:lpstr>Education Collaborate</vt:lpstr>
      <vt:lpstr>Careers after graduation </vt:lpstr>
      <vt:lpstr>Modern  and   Marketable Course </vt:lpstr>
      <vt:lpstr>  Contact Us   37 Building， College of Innovation and Management,  Suan Sunandha Rajabhat University 1 U-Thong nok Road, Dusit, Bangkok 10300  Tel.：+66-2-160-1182, +66-2-160-1183,  Line ID: CIM Inter+bilingual+dual Taiwan/China Website: www.cim.ssru.ac.th Facebook Page: Bilingual วิทยาลัยนวัตกรรมและการจัดการ มหาวิทยาลัยราชภัฏสวนสุนันทา Wechat ID: golffywhang Email: benya.wh@ssru.ac.th Tel.: +66-92-261-7675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Admin</dc:creator>
  <dc:description>© Copyright PresentationGo.com</dc:description>
  <cp:lastModifiedBy>Admin</cp:lastModifiedBy>
  <cp:revision>45</cp:revision>
  <dcterms:created xsi:type="dcterms:W3CDTF">2021-05-16T11:51:28Z</dcterms:created>
  <dcterms:modified xsi:type="dcterms:W3CDTF">2021-05-18T11:52:41Z</dcterms:modified>
  <cp:category>Templates</cp:category>
</cp:coreProperties>
</file>