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16"/>
  </p:notesMasterIdLst>
  <p:sldIdLst>
    <p:sldId id="335" r:id="rId3"/>
    <p:sldId id="346" r:id="rId4"/>
    <p:sldId id="355" r:id="rId5"/>
    <p:sldId id="347" r:id="rId6"/>
    <p:sldId id="334" r:id="rId7"/>
    <p:sldId id="348" r:id="rId8"/>
    <p:sldId id="352" r:id="rId9"/>
    <p:sldId id="353" r:id="rId10"/>
    <p:sldId id="359" r:id="rId11"/>
    <p:sldId id="357" r:id="rId12"/>
    <p:sldId id="358" r:id="rId13"/>
    <p:sldId id="351" r:id="rId14"/>
    <p:sldId id="35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D7"/>
    <a:srgbClr val="E6E6E6"/>
    <a:srgbClr val="E2E5C1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dirty="0">
                <a:solidFill>
                  <a:schemeClr val="bg1"/>
                </a:solidFill>
              </a:rPr>
              <a:t>หน่วยกิต</a:t>
            </a:r>
            <a:endParaRPr lang="zh-CN" altLang="en-US" sz="20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69449005791745355"/>
          <c:y val="0.42593456460464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หน่วยกิต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B-43D7-BB0A-522AB4DE18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B-43D7-BB0A-522AB4DE18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6B-43D7-BB0A-522AB4DE18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6B-43D7-BB0A-522AB4DE18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6B-43D7-BB0A-522AB4DE18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6B-43D7-BB0A-522AB4DE18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6B-43D7-BB0A-522AB4DE18C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F6B-43D7-BB0A-522AB4DE18CA}"/>
              </c:ext>
            </c:extLst>
          </c:dPt>
          <c:cat>
            <c:strRef>
              <c:f>Sheet1!$A$2:$A$9</c:f>
              <c:strCache>
                <c:ptCount val="8"/>
                <c:pt idx="0">
                  <c:v>วิชาศึกษาทั่วไป（30） </c:v>
                </c:pt>
                <c:pt idx="1">
                  <c:v>วิชาแกน （30）</c:v>
                </c:pt>
                <c:pt idx="2">
                  <c:v>วิชาเฉพาะ （51）</c:v>
                </c:pt>
                <c:pt idx="3">
                  <c:v>วิชาบังคับ （30）</c:v>
                </c:pt>
                <c:pt idx="4">
                  <c:v>วิชาเลือก （21）</c:v>
                </c:pt>
                <c:pt idx="5">
                  <c:v>วิชาภาษาอังกฤษวิชาชีพ  （6）</c:v>
                </c:pt>
                <c:pt idx="6">
                  <c:v>วิชาการฝึกประสบการณ์วิชาชีพหรือสหกิจศึกษา  （7）</c:v>
                </c:pt>
                <c:pt idx="7">
                  <c:v>วิชาเลือกเสรี（6）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51</c:v>
                </c:pt>
                <c:pt idx="3">
                  <c:v>30</c:v>
                </c:pt>
                <c:pt idx="4">
                  <c:v>21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0-41B3-BCA9-9EB092BEF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legendEntry>
      <c:layout>
        <c:manualLayout>
          <c:xMode val="edge"/>
          <c:yMode val="edge"/>
          <c:x val="0.14908859542842448"/>
          <c:y val="0.52118518233341493"/>
          <c:w val="0.81643935137867008"/>
          <c:h val="0.47290026938361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9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3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C8EC40F-B552-4A4E-B786-C5B34BAC2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0964" y="3049803"/>
            <a:ext cx="3685231" cy="1160522"/>
          </a:xfrm>
        </p:spPr>
        <p:txBody>
          <a:bodyPr anchor="b">
            <a:normAutofit/>
          </a:bodyPr>
          <a:lstStyle>
            <a:lvl1pPr algn="r">
              <a:defRPr sz="45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0964" y="4352123"/>
            <a:ext cx="3685231" cy="50590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7EA472F-50D0-8C4B-B4BF-CCB45005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3814" y="6434674"/>
            <a:ext cx="85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135640-A978-D44A-B3A6-D0403BB3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487" y="6434674"/>
            <a:ext cx="3937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D38AAB4-1F5D-F64A-868B-E9FCAE9D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9459" y="6438731"/>
            <a:ext cx="413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203ED2-1C41-F94C-B61B-6962E238D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418" y="457201"/>
            <a:ext cx="66294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418" y="2667000"/>
            <a:ext cx="6629400" cy="3332816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F07CB0-ACB8-474E-8A0B-61184554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9667" y="6434674"/>
            <a:ext cx="85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EBB56DF-2831-4D51-BC7B-BD769FDC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419" y="6434674"/>
            <a:ext cx="18884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EF00FF-788E-4993-817E-DD7A2699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5312" y="6434674"/>
            <a:ext cx="413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ncil&#10;&#10;Description automatically generated">
            <a:extLst>
              <a:ext uri="{FF2B5EF4-FFF2-40B4-BE49-F238E27FC236}">
                <a16:creationId xmlns:a16="http://schemas.microsoft.com/office/drawing/2014/main" id="{BC4611EA-CAC0-C542-8FED-2DC484EF7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04" y="685801"/>
            <a:ext cx="7708392" cy="1752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" y="2667000"/>
            <a:ext cx="7708392" cy="2472160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DEB736E-9743-4A34-A71E-5CF76BA5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9492" y="6434674"/>
            <a:ext cx="85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714D635-C6C6-43D4-A344-D874404E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4313" y="6434674"/>
            <a:ext cx="29901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3A37C2F-C87D-4F29-81C0-8CC1E473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137" y="6434674"/>
            <a:ext cx="413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38BD49-D046-A74F-906D-CEA6D7750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06910">
            <a:off x="644136" y="2277208"/>
            <a:ext cx="6698060" cy="1044112"/>
          </a:xfrm>
        </p:spPr>
        <p:txBody>
          <a:bodyPr anchor="b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606910">
            <a:off x="1160388" y="3251006"/>
            <a:ext cx="6698061" cy="68845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227704-E88D-4315-94F6-18465295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4338" y="6434674"/>
            <a:ext cx="85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CB63451-8909-40E9-8ABE-5520A0C8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2841" y="6434674"/>
            <a:ext cx="23969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B1C744-548C-45F1-A72C-4A4C2CE8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983" y="6434674"/>
            <a:ext cx="413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2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3D27866-0D5D-304E-AE3A-A7E1EA59F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2062002"/>
            <a:ext cx="5804452" cy="1688629"/>
          </a:xfrm>
        </p:spPr>
        <p:txBody>
          <a:bodyPr anchor="b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773" y="3923666"/>
            <a:ext cx="5804454" cy="68845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7707BF3-60B3-48F6-95FE-A3BC312E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9492" y="6434674"/>
            <a:ext cx="85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B0A3340-D08C-47D4-A05C-8B77DE16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488" y="6434674"/>
            <a:ext cx="360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A09F50-0378-4060-AA05-0478B737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137" y="6434674"/>
            <a:ext cx="413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C3D49537-492E-9D4A-8440-0B97F2DAB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17228">
            <a:off x="3115985" y="2994437"/>
            <a:ext cx="5827501" cy="806317"/>
          </a:xfrm>
        </p:spPr>
        <p:txBody>
          <a:bodyPr anchor="b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717228">
            <a:off x="3529092" y="3743988"/>
            <a:ext cx="5827501" cy="537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7674" y="6434674"/>
            <a:ext cx="857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626" y="6434674"/>
            <a:ext cx="21456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12075" y="6434674"/>
            <a:ext cx="413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67" y="470906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6212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4530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0850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3456C3-FFC6-4F24-8153-3CFD71C2793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0D7380-4B44-4EAA-934C-A64D9930ABB2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D2D9A3-7400-4BE0-BFF4-23AE75744FA4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8446E3-8DE7-4F6C-8334-4D66A6671632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10CE891-179C-4D49-AC0E-922AB1E0B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CE30EFF-F3BE-4970-8436-FDB0647C980F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9" tooltip="PresentationGo!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8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4" r:id="rId2"/>
    <p:sldLayoutId id="2147483695" r:id="rId3"/>
    <p:sldLayoutId id="2147483693" r:id="rId4"/>
    <p:sldLayoutId id="2147483694" r:id="rId5"/>
    <p:sldLayoutId id="2147483699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210" y="5062109"/>
            <a:ext cx="8097253" cy="1160522"/>
          </a:xfrm>
        </p:spPr>
        <p:txBody>
          <a:bodyPr>
            <a:noAutofit/>
          </a:bodyPr>
          <a:lstStyle/>
          <a:p>
            <a:r>
              <a:rPr lang="th-TH" sz="3200" dirty="0">
                <a:latin typeface="+mn-ea"/>
                <a:ea typeface="+mn-ea"/>
              </a:rPr>
              <a:t>หลักสูตรบริหารธุรกิจบัณฑิต </a:t>
            </a:r>
            <a:br>
              <a:rPr lang="th-TH" sz="3200" dirty="0">
                <a:latin typeface="+mn-ea"/>
                <a:ea typeface="+mn-ea"/>
              </a:rPr>
            </a:br>
            <a:r>
              <a:rPr lang="th-TH" sz="3200" dirty="0">
                <a:latin typeface="+mn-ea"/>
                <a:ea typeface="+mn-ea"/>
              </a:rPr>
              <a:t>สาขาวิชานวัตกรรมการจัดการ (หลักสูตรสองภาษา)</a:t>
            </a:r>
            <a:br>
              <a:rPr lang="th-TH" sz="3200" dirty="0">
                <a:latin typeface="+mn-ea"/>
                <a:ea typeface="+mn-ea"/>
              </a:rPr>
            </a:br>
            <a:br>
              <a:rPr lang="zh-CN" altLang="en-US" sz="3200" dirty="0"/>
            </a:br>
            <a:endParaRPr lang="en-US" sz="3200" dirty="0"/>
          </a:p>
        </p:txBody>
      </p:sp>
      <p:pic>
        <p:nvPicPr>
          <p:cNvPr id="2050" name="Picture 2" descr="https://www.job4thai.com/blog/wp-content/uploads/%E0%B8%A1%E0%B8%AB%E0%B8%B2%E0%B8%A7%E0%B8%B4%E0%B8%97%E0%B8%A2%E0%B8%B2%E0%B8%A5%E0%B8%B1%E0%B8%A2%E0%B8%A3%E0%B8%B2%E0%B8%8A%E0%B8%A0%E0%B8%B1%E0%B8%8E%E0%B8%AA%E0%B8%A7%E0%B8%99%E0%B8%AA%E0%B8%B8%E0%B8%99%E0%B8%B1%E0%B8%99%E0%B8%97%E0%B8%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38" y="595960"/>
            <a:ext cx="1513647" cy="19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วิทยาลัยนวัตกรรมและการจัดการ มหาวิทยาลัยราชภัฎสวนสุนันท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32" y="2658922"/>
            <a:ext cx="2800807" cy="11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1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1589" y="207458"/>
            <a:ext cx="5804452" cy="1688629"/>
          </a:xfrm>
        </p:spPr>
        <p:txBody>
          <a:bodyPr/>
          <a:lstStyle/>
          <a:p>
            <a:r>
              <a:rPr lang="th-TH" dirty="0"/>
              <a:t>ความร่วมมือทางด้านการศึกษา</a:t>
            </a:r>
            <a:br>
              <a:rPr lang="th-TH" dirty="0"/>
            </a:br>
            <a:endParaRPr lang="th-TH" dirty="0"/>
          </a:p>
        </p:txBody>
      </p:sp>
      <p:pic>
        <p:nvPicPr>
          <p:cNvPr id="8" name="Picture 39">
            <a:extLst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7" r="7662" b="25542"/>
          <a:stretch/>
        </p:blipFill>
        <p:spPr bwMode="auto">
          <a:xfrm>
            <a:off x="-232352" y="4694033"/>
            <a:ext cx="3708984" cy="113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16" y="1886777"/>
            <a:ext cx="3316049" cy="10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4" y="3572005"/>
            <a:ext cx="2957814" cy="82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>
            <a:extLst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14" y="5133497"/>
            <a:ext cx="3356840" cy="12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97" y="3310635"/>
            <a:ext cx="1678420" cy="189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05" y="1851476"/>
            <a:ext cx="2179465" cy="2185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10" y="4822419"/>
            <a:ext cx="1723250" cy="1881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93" y="2857466"/>
            <a:ext cx="2152650" cy="2124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2" y="2007166"/>
            <a:ext cx="2809516" cy="12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" y="17401"/>
            <a:ext cx="91439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-403794" y="3219006"/>
            <a:ext cx="9172976" cy="417401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th-TH" sz="2000" b="1" dirty="0">
                <a:solidFill>
                  <a:srgbClr val="F3F5D7"/>
                </a:solidFill>
                <a:latin typeface="+mn-lt"/>
              </a:rPr>
              <a:t>นักการตลาดอีสปอร์ต </a:t>
            </a:r>
            <a:endParaRPr lang="en-US" sz="2000" b="1" dirty="0">
              <a:solidFill>
                <a:srgbClr val="F3F5D7"/>
              </a:solidFill>
              <a:latin typeface="+mn-lt"/>
            </a:endParaRPr>
          </a:p>
          <a:p>
            <a:pPr marL="0" indent="0" algn="r">
              <a:buNone/>
            </a:pPr>
            <a:r>
              <a:rPr lang="th-TH" sz="2000" b="1" dirty="0">
                <a:solidFill>
                  <a:srgbClr val="F3F5D7"/>
                </a:solidFill>
                <a:latin typeface="+mn-lt"/>
              </a:rPr>
              <a:t>ผู้</a:t>
            </a:r>
            <a:r>
              <a:rPr lang="th-TH" sz="2000" b="1" dirty="0" err="1">
                <a:solidFill>
                  <a:srgbClr val="F3F5D7"/>
                </a:solidFill>
                <a:latin typeface="+mn-lt"/>
              </a:rPr>
              <a:t>บริ</a:t>
            </a:r>
            <a:r>
              <a:rPr lang="th-TH" sz="2000" b="1" dirty="0">
                <a:solidFill>
                  <a:srgbClr val="F3F5D7"/>
                </a:solidFill>
                <a:latin typeface="+mn-lt"/>
              </a:rPr>
              <a:t>หารสโมสรอีสปอร์ต</a:t>
            </a:r>
            <a:endParaRPr lang="en-US" sz="2000" b="1" dirty="0">
              <a:solidFill>
                <a:srgbClr val="F3F5D7"/>
              </a:solidFill>
              <a:latin typeface="+mn-lt"/>
            </a:endParaRPr>
          </a:p>
          <a:p>
            <a:pPr marL="0" indent="0" algn="r">
              <a:buNone/>
            </a:pPr>
            <a:r>
              <a:rPr lang="th-TH" sz="2000" b="1" dirty="0">
                <a:solidFill>
                  <a:srgbClr val="F3F5D7"/>
                </a:solidFill>
                <a:latin typeface="+mn-lt"/>
              </a:rPr>
              <a:t>ผู้จัดการแข่ง</a:t>
            </a:r>
            <a:r>
              <a:rPr lang="th-TH" sz="2000" b="1" dirty="0" err="1">
                <a:solidFill>
                  <a:srgbClr val="F3F5D7"/>
                </a:solidFill>
                <a:latin typeface="+mn-lt"/>
              </a:rPr>
              <a:t>ขั</a:t>
            </a:r>
            <a:r>
              <a:rPr lang="th-TH" sz="2000" b="1" dirty="0">
                <a:solidFill>
                  <a:srgbClr val="F3F5D7"/>
                </a:solidFill>
                <a:latin typeface="+mn-lt"/>
              </a:rPr>
              <a:t>นอีสปอร์ต</a:t>
            </a:r>
            <a:endParaRPr lang="en-US" sz="2000" b="1" dirty="0">
              <a:solidFill>
                <a:srgbClr val="F3F5D7"/>
              </a:solidFill>
              <a:latin typeface="+mn-lt"/>
            </a:endParaRPr>
          </a:p>
          <a:p>
            <a:pPr marL="0" indent="0" algn="r">
              <a:buNone/>
            </a:pPr>
            <a:r>
              <a:rPr lang="th-TH" sz="2000" b="1" dirty="0">
                <a:solidFill>
                  <a:srgbClr val="F3F5D7"/>
                </a:solidFill>
                <a:latin typeface="+mn-lt"/>
              </a:rPr>
              <a:t>ผู้จัดจำหน่าย ผู้ประกอบการ ให้บริการเกมและผลิตภัณฑ์จากอีสปอร์ต</a:t>
            </a:r>
            <a:endParaRPr lang="en-US" sz="2000" b="1" dirty="0">
              <a:solidFill>
                <a:srgbClr val="F3F5D7"/>
              </a:solidFill>
              <a:latin typeface="+mn-lt"/>
            </a:endParaRPr>
          </a:p>
          <a:p>
            <a:pPr marL="0" indent="0" algn="r">
              <a:buNone/>
            </a:pPr>
            <a:r>
              <a:rPr lang="th-TH" sz="2000" b="1" dirty="0">
                <a:solidFill>
                  <a:srgbClr val="F3F5D7"/>
                </a:solidFill>
                <a:latin typeface="+mn-lt"/>
              </a:rPr>
              <a:t>อาชีพเฉพาะทางเกี่ยวกับอีสปอร์ต อาทิ นักจิตวิทยา ผู้ฝึกสอน นักกีฬา นักพาก</a:t>
            </a:r>
            <a:r>
              <a:rPr lang="th-TH" sz="2000" b="1" dirty="0" err="1">
                <a:solidFill>
                  <a:srgbClr val="F3F5D7"/>
                </a:solidFill>
                <a:latin typeface="+mn-lt"/>
              </a:rPr>
              <a:t>ษ์</a:t>
            </a:r>
            <a:r>
              <a:rPr lang="th-TH" sz="2000" b="1" dirty="0">
                <a:solidFill>
                  <a:srgbClr val="F3F5D7"/>
                </a:solidFill>
                <a:latin typeface="+mn-lt"/>
              </a:rPr>
              <a:t> </a:t>
            </a:r>
          </a:p>
          <a:p>
            <a:pPr marL="0" indent="0" algn="r">
              <a:buNone/>
            </a:pPr>
            <a:r>
              <a:rPr lang="th-TH" sz="2000" b="1" dirty="0">
                <a:solidFill>
                  <a:srgbClr val="F3F5D7"/>
                </a:solidFill>
                <a:latin typeface="+mn-lt"/>
              </a:rPr>
              <a:t>ผู้ถ่ายทอดสด นักวิทยาศาสตร์กีฬาอีสปอร์ต</a:t>
            </a:r>
            <a:endParaRPr lang="en-US" sz="1600" b="1" dirty="0">
              <a:solidFill>
                <a:srgbClr val="F3F5D7"/>
              </a:solidFill>
              <a:latin typeface="+mn-lt"/>
            </a:endParaRPr>
          </a:p>
        </p:txBody>
      </p:sp>
      <p:sp>
        <p:nvSpPr>
          <p:cNvPr id="9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70973" y="535016"/>
            <a:ext cx="4648814" cy="1426713"/>
          </a:xfrm>
        </p:spPr>
        <p:txBody>
          <a:bodyPr>
            <a:noAutofit/>
          </a:bodyPr>
          <a:lstStyle/>
          <a:p>
            <a:r>
              <a:rPr lang="th-TH" sz="2400" b="1" dirty="0"/>
              <a:t>อาชีพที่สามารถประกอบได้</a:t>
            </a:r>
            <a:br>
              <a:rPr lang="th-TH" sz="2400" b="1" dirty="0"/>
            </a:br>
            <a:r>
              <a:rPr lang="th-TH" sz="2400" b="1" dirty="0"/>
              <a:t>หลัง</a:t>
            </a:r>
            <a:r>
              <a:rPr lang="th-TH" sz="2400" b="1" dirty="0" err="1"/>
              <a:t>สําเร็จ</a:t>
            </a:r>
            <a:r>
              <a:rPr lang="th-TH" sz="2400" b="1" dirty="0"/>
              <a:t>การศึกษา </a:t>
            </a:r>
            <a:br>
              <a:rPr lang="th-TH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193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403BC-4327-4F09-99DB-F6BBA21B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7362" y="1949771"/>
            <a:ext cx="6564809" cy="806317"/>
          </a:xfrm>
        </p:spPr>
        <p:txBody>
          <a:bodyPr>
            <a:noAutofit/>
          </a:bodyPr>
          <a:lstStyle/>
          <a:p>
            <a:r>
              <a:rPr lang="th-TH" sz="2400" b="1" dirty="0"/>
              <a:t>หลักสูตรทันสมัย</a:t>
            </a:r>
            <a:br>
              <a:rPr lang="th-TH" sz="2400" b="1" dirty="0"/>
            </a:br>
            <a:br>
              <a:rPr lang="zh-CN" altLang="en-US" sz="2400" b="1" dirty="0"/>
            </a:br>
            <a:r>
              <a:rPr lang="th-TH" sz="2400" b="1" dirty="0"/>
              <a:t>เป็นที่ต้องการของตลาด</a:t>
            </a:r>
            <a:br>
              <a:rPr lang="th-TH" sz="2400" dirty="0"/>
            </a:br>
            <a:endParaRPr lang="en-US" sz="2400" dirty="0"/>
          </a:p>
        </p:txBody>
      </p:sp>
      <p:sp>
        <p:nvSpPr>
          <p:cNvPr id="8" name="Title 3">
            <a:extLst/>
          </p:cNvPr>
          <p:cNvSpPr txBox="1">
            <a:spLocks/>
          </p:cNvSpPr>
          <p:nvPr/>
        </p:nvSpPr>
        <p:spPr>
          <a:xfrm>
            <a:off x="3969490" y="3115112"/>
            <a:ext cx="6564809" cy="80631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zh-CN" altLang="en-US" sz="2400" dirty="0"/>
            </a:br>
            <a:r>
              <a:rPr lang="th-TH" sz="2400" b="1" dirty="0"/>
              <a:t>ทฤษฎีแน่น ปฏิบัติจริง</a:t>
            </a:r>
            <a:br>
              <a:rPr lang="th-TH" sz="2400" b="1" dirty="0"/>
            </a:br>
            <a:br>
              <a:rPr lang="zh-CN" altLang="en-US" sz="2400" b="1" dirty="0"/>
            </a:br>
            <a:r>
              <a:rPr lang="th-TH" sz="2400" b="1" dirty="0"/>
              <a:t>รองรับสถานการณ์ปัจจุบัน</a:t>
            </a:r>
            <a:br>
              <a:rPr lang="th-TH" sz="2400" dirty="0"/>
            </a:br>
            <a:endParaRPr lang="en-US" sz="2400" dirty="0"/>
          </a:p>
        </p:txBody>
      </p:sp>
      <p:pic>
        <p:nvPicPr>
          <p:cNvPr id="3074" name="Picture 2" descr="https://scontent.fbkk13-2.fna.fbcdn.net/v/t1.6435-9/s960x960/33745589_271561143387734_2650809314935046144_n.jpg?_nc_cat=106&amp;ccb=1-3&amp;_nc_sid=e3f864&amp;_nc_eui2=AeGUtIAwtspD_x7UEwV3fK60tPv0IzPIIeq0-_QjM8gh6gQH3mYr7pi2fHoAIkjldEA&amp;_nc_ohc=F8o-vw4UXI8AX9bVXAB&amp;_nc_ht=scontent.fbkk13-2.fna&amp;tp=7&amp;oh=06230238f412c2f448637b2f2b6636d8&amp;oe=60C5D6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0453"/>
            <a:ext cx="9144000" cy="2577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3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347" y="4741100"/>
            <a:ext cx="8097253" cy="1160522"/>
          </a:xfrm>
        </p:spPr>
        <p:txBody>
          <a:bodyPr>
            <a:noAutofit/>
          </a:bodyPr>
          <a:lstStyle/>
          <a:p>
            <a:br>
              <a:rPr lang="th-TH" sz="1600" dirty="0">
                <a:latin typeface="+mn-ea"/>
                <a:ea typeface="+mn-ea"/>
              </a:rPr>
            </a:br>
            <a:r>
              <a:rPr lang="th-TH" sz="2400" b="1" dirty="0">
                <a:latin typeface="+mn-ea"/>
                <a:ea typeface="+mn-ea"/>
              </a:rPr>
              <a:t>สอบถามข้อมูลเพิ่มเติม</a:t>
            </a:r>
            <a:br>
              <a:rPr lang="th-TH" sz="2400" b="1" dirty="0">
                <a:latin typeface="+mn-ea"/>
                <a:ea typeface="+mn-ea"/>
              </a:rPr>
            </a:br>
            <a:br>
              <a:rPr lang="en-US" altLang="zh-CN" sz="2400" b="1" dirty="0">
                <a:latin typeface="+mn-ea"/>
                <a:ea typeface="+mn-ea"/>
              </a:rPr>
            </a:br>
            <a:r>
              <a:rPr lang="th-TH" sz="1800" dirty="0">
                <a:latin typeface="+mn-ea"/>
                <a:ea typeface="+mn-ea"/>
              </a:rPr>
              <a:t>อาคาร 37 วิทยาลัยนวัตกรรมและการจัดการ มหาวิทยาลัยราชภัฏสวน</a:t>
            </a:r>
            <a:r>
              <a:rPr lang="th-TH" sz="1800" dirty="0" err="1">
                <a:latin typeface="+mn-ea"/>
                <a:ea typeface="+mn-ea"/>
              </a:rPr>
              <a:t>สุนัน</a:t>
            </a:r>
            <a:r>
              <a:rPr lang="th-TH" sz="1800" dirty="0">
                <a:latin typeface="+mn-ea"/>
                <a:ea typeface="+mn-ea"/>
              </a:rPr>
              <a:t>ทา</a:t>
            </a:r>
            <a:br>
              <a:rPr lang="th-TH" sz="1800" dirty="0">
                <a:latin typeface="+mn-ea"/>
                <a:ea typeface="+mn-ea"/>
              </a:rPr>
            </a:br>
            <a:r>
              <a:rPr lang="en-US" altLang="zh-CN" sz="1800" dirty="0">
                <a:latin typeface="+mn-ea"/>
                <a:ea typeface="+mn-ea"/>
              </a:rPr>
              <a:t>1 </a:t>
            </a:r>
            <a:r>
              <a:rPr lang="th-TH" sz="1800" dirty="0">
                <a:latin typeface="+mn-ea"/>
                <a:ea typeface="+mn-ea"/>
              </a:rPr>
              <a:t>ถนนอู่ทองนอก วชิระ ดุสิต กรุงเทพฯ 10300</a:t>
            </a:r>
            <a:br>
              <a:rPr lang="th-TH" sz="1800" dirty="0">
                <a:latin typeface="+mn-ea"/>
                <a:ea typeface="+mn-ea"/>
              </a:rPr>
            </a:br>
            <a:r>
              <a:rPr lang="th-TH" sz="1800" dirty="0">
                <a:latin typeface="+mn-ea"/>
                <a:ea typeface="+mn-ea"/>
              </a:rPr>
              <a:t>โทรศัพท์ </a:t>
            </a:r>
            <a:r>
              <a:rPr lang="zh-CN" altLang="en-US" sz="1800" dirty="0">
                <a:latin typeface="+mn-ea"/>
                <a:ea typeface="+mn-ea"/>
              </a:rPr>
              <a:t>：</a:t>
            </a:r>
            <a:r>
              <a:rPr lang="en-US" altLang="zh-CN" sz="1800" dirty="0">
                <a:latin typeface="+mn-ea"/>
                <a:ea typeface="+mn-ea"/>
              </a:rPr>
              <a:t>+66-2-160-1182, +66-2-160-1183, </a:t>
            </a:r>
            <a:br>
              <a:rPr lang="en-US" altLang="zh-CN" sz="1800" dirty="0">
                <a:latin typeface="+mn-ea"/>
                <a:ea typeface="+mn-ea"/>
              </a:rPr>
            </a:br>
            <a:r>
              <a:rPr lang="en-US" sz="1800" dirty="0">
                <a:latin typeface="+mn-ea"/>
                <a:ea typeface="+mn-ea"/>
              </a:rPr>
              <a:t>Line ID: CIM </a:t>
            </a:r>
            <a:r>
              <a:rPr lang="en-US" sz="1800" dirty="0" err="1">
                <a:latin typeface="+mn-ea"/>
                <a:ea typeface="+mn-ea"/>
              </a:rPr>
              <a:t>Inter+bilingual+dual</a:t>
            </a:r>
            <a:r>
              <a:rPr lang="en-US" sz="1800" dirty="0">
                <a:latin typeface="+mn-ea"/>
                <a:ea typeface="+mn-ea"/>
              </a:rPr>
              <a:t> Taiwan/China</a:t>
            </a:r>
            <a:br>
              <a:rPr lang="en-US" sz="1800" dirty="0">
                <a:latin typeface="+mn-ea"/>
                <a:ea typeface="+mn-ea"/>
              </a:rPr>
            </a:br>
            <a:r>
              <a:rPr lang="en-US" sz="1800" dirty="0">
                <a:latin typeface="+mn-ea"/>
                <a:ea typeface="+mn-ea"/>
              </a:rPr>
              <a:t>Website: www.cim.ssru.ac.th</a:t>
            </a:r>
            <a:br>
              <a:rPr lang="en-US" sz="1800" dirty="0">
                <a:latin typeface="+mn-ea"/>
                <a:ea typeface="+mn-ea"/>
              </a:rPr>
            </a:br>
            <a:r>
              <a:rPr lang="en-US" sz="1800" dirty="0">
                <a:latin typeface="+mn-ea"/>
                <a:ea typeface="+mn-ea"/>
              </a:rPr>
              <a:t>Facebook Page: Bilingual </a:t>
            </a:r>
            <a:r>
              <a:rPr lang="th-TH" sz="1800" dirty="0">
                <a:latin typeface="+mn-ea"/>
                <a:ea typeface="+mn-ea"/>
              </a:rPr>
              <a:t>วิทยาลัยนวัตกรรมและการจัดการ มหาวิทยาลัยราชภัฏสวน</a:t>
            </a:r>
            <a:r>
              <a:rPr lang="th-TH" sz="1800" dirty="0" err="1">
                <a:latin typeface="+mn-ea"/>
                <a:ea typeface="+mn-ea"/>
              </a:rPr>
              <a:t>สุนัน</a:t>
            </a:r>
            <a:r>
              <a:rPr lang="th-TH" sz="1800" dirty="0">
                <a:latin typeface="+mn-ea"/>
                <a:ea typeface="+mn-ea"/>
              </a:rPr>
              <a:t>ทา</a:t>
            </a:r>
            <a:br>
              <a:rPr lang="th-TH" sz="1800" dirty="0">
                <a:latin typeface="+mn-ea"/>
                <a:ea typeface="+mn-ea"/>
              </a:rPr>
            </a:br>
            <a:r>
              <a:rPr lang="en-US" sz="1800" dirty="0" err="1">
                <a:latin typeface="+mn-ea"/>
                <a:ea typeface="+mn-ea"/>
              </a:rPr>
              <a:t>Wechat</a:t>
            </a:r>
            <a:r>
              <a:rPr lang="en-US" sz="1800" dirty="0">
                <a:latin typeface="+mn-ea"/>
                <a:ea typeface="+mn-ea"/>
              </a:rPr>
              <a:t> ID: </a:t>
            </a:r>
            <a:r>
              <a:rPr lang="en-US" sz="1800" dirty="0" err="1">
                <a:latin typeface="+mn-ea"/>
                <a:ea typeface="+mn-ea"/>
              </a:rPr>
              <a:t>golffywhang</a:t>
            </a:r>
            <a:br>
              <a:rPr lang="en-US" sz="1800" dirty="0">
                <a:latin typeface="+mn-ea"/>
                <a:ea typeface="+mn-ea"/>
              </a:rPr>
            </a:br>
            <a:r>
              <a:rPr lang="en-US" sz="1800" dirty="0">
                <a:latin typeface="+mn-ea"/>
                <a:ea typeface="+mn-ea"/>
              </a:rPr>
              <a:t>Email: benya.wh@ssru.ac.th</a:t>
            </a:r>
            <a:br>
              <a:rPr lang="en-US" sz="1800" dirty="0">
                <a:latin typeface="+mn-ea"/>
                <a:ea typeface="+mn-ea"/>
              </a:rPr>
            </a:br>
            <a:r>
              <a:rPr lang="en-US" sz="1800" dirty="0">
                <a:latin typeface="+mn-ea"/>
                <a:ea typeface="+mn-ea"/>
              </a:rPr>
              <a:t>Tel.: +66-92-261-7675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863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ort – Gaming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512" y="0"/>
            <a:ext cx="10289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B403BC-4327-4F09-99DB-F6BBA21B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60" y="525473"/>
            <a:ext cx="8773998" cy="1044112"/>
          </a:xfrm>
        </p:spPr>
        <p:txBody>
          <a:bodyPr>
            <a:noAutofit/>
          </a:bodyPr>
          <a:lstStyle/>
          <a:p>
            <a:r>
              <a:rPr lang="th-TH" dirty="0">
                <a:latin typeface="+mn-ea"/>
                <a:ea typeface="+mn-ea"/>
              </a:rPr>
              <a:t>แขนงวิชานวัตกรรมการจัดการอีสปอร์ตและธุรกิจเกม</a:t>
            </a:r>
            <a:br>
              <a:rPr lang="th-TH" sz="2400" dirty="0">
                <a:latin typeface="+mn-ea"/>
                <a:ea typeface="+mn-ea"/>
              </a:rPr>
            </a:br>
            <a:endParaRPr 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552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44" y="466112"/>
            <a:ext cx="6629400" cy="1981200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th-TH" sz="2400" b="1" noProof="1"/>
              <a:t>มหาวิทยาลัยราชภัฏสวนสุนันทา</a:t>
            </a:r>
            <a:br>
              <a:rPr lang="th-TH" sz="2400" b="1" noProof="1"/>
            </a:br>
            <a:endParaRPr lang="zh-CN" altLang="en-US" sz="2400" b="1" noProof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D2F034-1AA1-45F2-AACA-3ABBD511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444" y="1822174"/>
            <a:ext cx="6629400" cy="33328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350"/>
              </a:spcBef>
              <a:buNone/>
            </a:pPr>
            <a:r>
              <a:rPr lang="th-TH" sz="1600" noProof="1"/>
              <a:t>		มหาวิทยาลัยราชภัฏสวนสุนันทาเป็นมหาวิทยาลัยราชภัฏอันดับหนึ่งของประเทศไทย ก่อตั้งขึ้นในปี พ.ศ. 2480 ปัจจุบันมหาวิทยาลัยมี 3 วิทยาเขต วิทยาเขตหลักของมหาวิทยาลัยราชภัฏสวนสุนันทาตั้งอยู่ในกรุงเทพมหานครและอีก </a:t>
            </a:r>
            <a:r>
              <a:rPr lang="en-US" sz="1600" noProof="1"/>
              <a:t>4</a:t>
            </a:r>
            <a:r>
              <a:rPr lang="th-TH" sz="1600" noProof="1"/>
              <a:t> วิทยาเขตตั้งอยู่ในจังหวัดนครปฐม สมุทรสงคราม ระนองและอุดรธานี โดยเปิดสอนหลักสูตรระดับปริญญาตรี ปริญญาโทและปริญญาเอกในหลากหลายคณะและสาขาวิชา </a:t>
            </a:r>
          </a:p>
          <a:p>
            <a:pPr marL="0" indent="0" algn="just">
              <a:spcBef>
                <a:spcPts val="1350"/>
              </a:spcBef>
              <a:buNone/>
            </a:pPr>
            <a:r>
              <a:rPr lang="en-US" altLang="zh-CN" sz="1600" noProof="1"/>
              <a:t>		</a:t>
            </a:r>
            <a:endParaRPr lang="zh-CN" altLang="en-US" sz="1600" noProof="1"/>
          </a:p>
        </p:txBody>
      </p:sp>
      <p:pic>
        <p:nvPicPr>
          <p:cNvPr id="1026" name="Picture 2" descr="มหาวิทยาลัยราชภัฏสวนสุนันท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44" y="3654894"/>
            <a:ext cx="3140083" cy="251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544" y="3654894"/>
            <a:ext cx="3277282" cy="248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62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403BC-4327-4F09-99DB-F6BBA21B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56" y="2385754"/>
            <a:ext cx="7594544" cy="1688629"/>
          </a:xfrm>
        </p:spPr>
        <p:txBody>
          <a:bodyPr>
            <a:normAutofit fontScale="90000"/>
          </a:bodyPr>
          <a:lstStyle/>
          <a:p>
            <a:r>
              <a:rPr lang="th-TH" sz="2700" b="1" dirty="0">
                <a:latin typeface="+mn-ea"/>
                <a:ea typeface="+mn-ea"/>
              </a:rPr>
              <a:t>ปรัชญาของหลักสูตร </a:t>
            </a:r>
            <a:br>
              <a:rPr lang="th-TH" sz="2700" b="1" dirty="0">
                <a:latin typeface="+mn-ea"/>
                <a:ea typeface="+mn-ea"/>
              </a:rPr>
            </a:br>
            <a:br>
              <a:rPr lang="en-US" altLang="zh-CN" sz="2700" dirty="0">
                <a:latin typeface="+mn-ea"/>
                <a:ea typeface="+mn-ea"/>
              </a:rPr>
            </a:br>
            <a:br>
              <a:rPr lang="zh-CN" altLang="en-US" sz="2700" dirty="0">
                <a:latin typeface="+mn-ea"/>
                <a:ea typeface="+mn-ea"/>
              </a:rPr>
            </a:br>
            <a:r>
              <a:rPr lang="th-TH" sz="2700" dirty="0">
                <a:latin typeface="+mn-ea"/>
                <a:ea typeface="+mn-ea"/>
              </a:rPr>
              <a:t>มุ่งผลิตบัณฑิตให้มีความรู้ มีความเป็นผู้นำทางด้านวิชาการ สามารถปฏิบัติงานด้านธุรกิจ โดยใช้นวัตกรรมการจัดการได้อย่างมีประสิทธิภาพ ซึ่งเป็นการเพิ่มศักยภาพทางการแข่งขันทางธุรกิจในยุคโลกาภิวัตน์โดยเพียบพร้อมไปด้วยคุณธรรมและจริยธรรม</a:t>
            </a:r>
            <a:br>
              <a:rPr lang="th-TH" sz="2700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0068"/>
            <a:ext cx="7620001" cy="42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9" y="874644"/>
            <a:ext cx="6629400" cy="1981200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th-TH" sz="2400" b="1" noProof="1"/>
              <a:t>ความสำคัญของหลักสูตร</a:t>
            </a:r>
            <a:br>
              <a:rPr lang="th-TH" sz="2400" b="1" noProof="1"/>
            </a:br>
            <a:endParaRPr lang="zh-CN" altLang="en-US" sz="2400" b="1" noProof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D2F034-1AA1-45F2-AACA-3ABBD511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304" y="2272748"/>
            <a:ext cx="6775175" cy="3332816"/>
          </a:xfrm>
        </p:spPr>
        <p:txBody>
          <a:bodyPr>
            <a:noAutofit/>
          </a:bodyPr>
          <a:lstStyle/>
          <a:p>
            <a:pPr marL="0" indent="0">
              <a:spcBef>
                <a:spcPts val="1350"/>
              </a:spcBef>
              <a:buNone/>
            </a:pPr>
            <a:r>
              <a:rPr lang="th-TH" sz="1600" noProof="1"/>
              <a:t>		</a:t>
            </a:r>
            <a:r>
              <a:rPr lang="th-TH" sz="1800" noProof="1"/>
              <a:t>หลักสูตรได้เน้นให้บัณฑิตมีความรู้ ทั้งภาคทฤษฏีและภาคปฏิบัติ เรียนรู้จากกรณีศึกษาในสถานประกอบการ เรียนรู้จากผู้เชี่ยวชาญและผู้ที่มีประสบการณ์ในวิชาชีพ ซึ่งจะส่งผลให้บัณฑิตของหลักสูตรเป็นทรัพยากรบุคคลด้านนวัตกรรมการจัดการอีสปอร์ตและธุรกิจเกม ซึ่งเป็นกำลังและเป็นที่ต้องการอีกทั้งมุ่งพัฒนานักศึกษาให้เป็นบุคลากรที่มีคุณภาพ และเป็นมืออาชีพ หลักสูตรมีเนื้อหาครอบคลุมความรู้ทางด้านนวัตกรรมการจัดการทั้งทฤษฎี และปฏิบัติมีโอกาสทัศนศึกษานอกสถานที่ทั้งในประเทศและต่างประเทศ </a:t>
            </a:r>
            <a:endParaRPr lang="en-US" sz="1800" noProof="1"/>
          </a:p>
          <a:p>
            <a:pPr marL="0" indent="0">
              <a:spcBef>
                <a:spcPts val="1350"/>
              </a:spcBef>
              <a:buNone/>
            </a:pPr>
            <a:r>
              <a:rPr lang="en-US" altLang="zh-CN" sz="1400" noProof="1"/>
              <a:t>		</a:t>
            </a:r>
            <a:endParaRPr lang="en-US" sz="1400" noProof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511827"/>
            <a:ext cx="4762500" cy="33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4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169" y="2723441"/>
            <a:ext cx="32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โครงสร้างหลักสูตร </a:t>
            </a:r>
            <a:endParaRPr lang="en-US" sz="32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th-TH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5414055"/>
              </p:ext>
            </p:extLst>
          </p:nvPr>
        </p:nvGraphicFramePr>
        <p:xfrm>
          <a:off x="1908891" y="218364"/>
          <a:ext cx="6648255" cy="644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25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D2F034-1AA1-45F2-AACA-3ABBD511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268" y="689389"/>
            <a:ext cx="5445099" cy="2472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+mn-ea"/>
              </a:rPr>
              <a:t>						</a:t>
            </a:r>
          </a:p>
          <a:p>
            <a:pPr marL="0" indent="0">
              <a:buNone/>
            </a:pPr>
            <a:r>
              <a:rPr lang="en-US" sz="2000" dirty="0">
                <a:latin typeface="+mn-ea"/>
              </a:rPr>
              <a:t>CIM1106 	</a:t>
            </a:r>
            <a:r>
              <a:rPr lang="th-TH" sz="2000" dirty="0">
                <a:latin typeface="+mn-ea"/>
              </a:rPr>
              <a:t>สถิติและวิจัยธุรกิจ </a:t>
            </a:r>
          </a:p>
          <a:p>
            <a:pPr marL="0" indent="0">
              <a:buNone/>
            </a:pPr>
            <a:r>
              <a:rPr lang="en-US" sz="2000" dirty="0">
                <a:latin typeface="+mn-ea"/>
              </a:rPr>
              <a:t>CIM1121 	</a:t>
            </a:r>
            <a:r>
              <a:rPr lang="th-TH" sz="2000" dirty="0">
                <a:latin typeface="+mn-ea"/>
              </a:rPr>
              <a:t>นวัตกรรมการจัดการ </a:t>
            </a:r>
          </a:p>
          <a:p>
            <a:pPr marL="0" indent="0">
              <a:buNone/>
            </a:pPr>
            <a:r>
              <a:rPr lang="en-US" sz="2000" dirty="0">
                <a:latin typeface="+mn-ea"/>
              </a:rPr>
              <a:t>CIM1122 	</a:t>
            </a:r>
            <a:r>
              <a:rPr lang="th-TH" sz="2000" dirty="0">
                <a:latin typeface="+mn-ea"/>
              </a:rPr>
              <a:t>นวัตกรรมการบริหารทรัพยากรมนุษย์</a:t>
            </a:r>
          </a:p>
          <a:p>
            <a:pPr marL="0" indent="0">
              <a:buNone/>
            </a:pPr>
            <a:r>
              <a:rPr lang="en-US" sz="2000" dirty="0">
                <a:latin typeface="+mn-ea"/>
              </a:rPr>
              <a:t>CIM1123 	</a:t>
            </a:r>
            <a:r>
              <a:rPr lang="th-TH" sz="2000" dirty="0">
                <a:latin typeface="+mn-ea"/>
              </a:rPr>
              <a:t>การจัดการองค์การในยุคดิจิทัล </a:t>
            </a:r>
          </a:p>
          <a:p>
            <a:pPr marL="0" indent="0">
              <a:buNone/>
            </a:pPr>
            <a:r>
              <a:rPr lang="en-US" sz="2000" dirty="0">
                <a:latin typeface="+mn-ea"/>
              </a:rPr>
              <a:t>CIM1124 	</a:t>
            </a:r>
            <a:r>
              <a:rPr lang="th-TH" sz="2000" dirty="0">
                <a:latin typeface="+mn-ea"/>
              </a:rPr>
              <a:t>เศรษฐศาสตร์เพื่อนวัตกรรมทางธุรกิจ </a:t>
            </a:r>
          </a:p>
          <a:p>
            <a:pPr marL="0" indent="0">
              <a:buNone/>
            </a:pPr>
            <a:r>
              <a:rPr lang="th-TH" sz="1100" dirty="0">
                <a:latin typeface="+mn-ea"/>
              </a:rPr>
              <a:t>	</a:t>
            </a:r>
            <a:r>
              <a:rPr lang="en-US" sz="1100" dirty="0">
                <a:latin typeface="+mn-ea"/>
              </a:rPr>
              <a:t>	</a:t>
            </a:r>
            <a:endParaRPr lang="en-US" sz="400" noProof="1"/>
          </a:p>
        </p:txBody>
      </p:sp>
      <p:sp>
        <p:nvSpPr>
          <p:cNvPr id="8" name="TextBox 7"/>
          <p:cNvSpPr txBox="1"/>
          <p:nvPr/>
        </p:nvSpPr>
        <p:spPr>
          <a:xfrm>
            <a:off x="1488143" y="377615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th-TH" sz="28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 วิชาแกน</a:t>
            </a:r>
            <a:r>
              <a:rPr lang="th-TH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</a:p>
        </p:txBody>
      </p:sp>
      <p:sp>
        <p:nvSpPr>
          <p:cNvPr id="4" name="Text Placeholder 5">
            <a:extLst/>
          </p:cNvPr>
          <p:cNvSpPr txBox="1">
            <a:spLocks/>
          </p:cNvSpPr>
          <p:nvPr/>
        </p:nvSpPr>
        <p:spPr>
          <a:xfrm>
            <a:off x="978268" y="3161549"/>
            <a:ext cx="6673514" cy="247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4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0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8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6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4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latin typeface="+mn-ea"/>
              </a:rPr>
              <a:t>CIM2101 	</a:t>
            </a:r>
            <a:r>
              <a:rPr lang="th-TH" sz="2000" dirty="0">
                <a:latin typeface="+mn-ea"/>
              </a:rPr>
              <a:t>การจัดการเชิงกลยุทธ์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+mn-ea"/>
              </a:rPr>
              <a:t>CIM2102 	</a:t>
            </a:r>
            <a:r>
              <a:rPr lang="th-TH" sz="2000" dirty="0">
                <a:latin typeface="+mn-ea"/>
              </a:rPr>
              <a:t>หลักการบัญชี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+mn-ea"/>
              </a:rPr>
              <a:t>CIM2121 	</a:t>
            </a:r>
            <a:r>
              <a:rPr lang="th-TH" sz="2000" dirty="0">
                <a:latin typeface="+mn-ea"/>
              </a:rPr>
              <a:t>การตลาดยุคดิจิทัล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+mn-ea"/>
              </a:rPr>
              <a:t>CIM2123 	</a:t>
            </a:r>
            <a:r>
              <a:rPr lang="th-TH" sz="2000" dirty="0">
                <a:latin typeface="+mn-ea"/>
              </a:rPr>
              <a:t>นวัตกรรมทางการเงิน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+mn-ea"/>
              </a:rPr>
              <a:t>CIM3121 	</a:t>
            </a:r>
            <a:r>
              <a:rPr lang="th-TH" sz="2000" dirty="0">
                <a:latin typeface="+mn-ea"/>
              </a:rPr>
              <a:t>กฎหมายและจริยธรรมทางธุรกิจ </a:t>
            </a:r>
          </a:p>
          <a:p>
            <a:pPr marL="0" indent="0">
              <a:buFont typeface="Arial"/>
              <a:buNone/>
            </a:pPr>
            <a:r>
              <a:rPr lang="th-TH" sz="1100" dirty="0">
                <a:latin typeface="+mn-ea"/>
              </a:rPr>
              <a:t>	</a:t>
            </a:r>
            <a:r>
              <a:rPr lang="en-US" sz="1100" dirty="0">
                <a:latin typeface="+mn-ea"/>
              </a:rPr>
              <a:t>	</a:t>
            </a:r>
            <a:endParaRPr lang="en-US" sz="1100" noProof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12">
            <a:off x="4251775" y="3592925"/>
            <a:ext cx="5215854" cy="29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D2F034-1AA1-45F2-AACA-3ABBD511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555" y="1412798"/>
            <a:ext cx="6879758" cy="2472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+mn-lt"/>
                <a:ea typeface="SimSun" panose="02010600030101010101" pitchFamily="2" charset="-122"/>
              </a:rPr>
              <a:t>ESG2201 	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การวิเคราะห์และกลยุทธ์เกม </a:t>
            </a:r>
          </a:p>
          <a:p>
            <a:pPr marL="0" indent="0">
              <a:buNone/>
            </a:pPr>
            <a:r>
              <a:rPr lang="en-US" altLang="zh-CN" sz="2000" dirty="0">
                <a:latin typeface="+mn-lt"/>
                <a:ea typeface="SimSun" panose="02010600030101010101" pitchFamily="2" charset="-122"/>
              </a:rPr>
              <a:t>ESG2202 	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การจัดการสิ่ง</a:t>
            </a:r>
            <a:r>
              <a:rPr lang="th-TH" altLang="zh-CN" sz="2000" dirty="0" err="1">
                <a:latin typeface="+mn-lt"/>
                <a:ea typeface="SimSun" panose="02010600030101010101" pitchFamily="2" charset="-122"/>
              </a:rPr>
              <a:t>อํานว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ยความสะดวกและอุปกรณ์อีสปอร์ต </a:t>
            </a:r>
          </a:p>
          <a:p>
            <a:pPr marL="0" indent="0">
              <a:buNone/>
            </a:pPr>
            <a:r>
              <a:rPr lang="en-US" altLang="zh-CN" sz="2000" dirty="0">
                <a:latin typeface="+mn-lt"/>
                <a:ea typeface="SimSun" panose="02010600030101010101" pitchFamily="2" charset="-122"/>
              </a:rPr>
              <a:t>ESG4201 	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อีสปอร์ตกับการออกแบบ</a:t>
            </a:r>
            <a:r>
              <a:rPr lang="th-TH" altLang="zh-CN" sz="2000" dirty="0" err="1">
                <a:latin typeface="+mn-lt"/>
                <a:ea typeface="SimSun" panose="02010600030101010101" pitchFamily="2" charset="-122"/>
              </a:rPr>
              <a:t>วิชวล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 </a:t>
            </a:r>
          </a:p>
          <a:p>
            <a:pPr marL="0" indent="0">
              <a:buNone/>
            </a:pPr>
            <a:r>
              <a:rPr lang="en-US" altLang="zh-CN" sz="2000" dirty="0">
                <a:latin typeface="+mn-lt"/>
                <a:ea typeface="SimSun" panose="02010600030101010101" pitchFamily="2" charset="-122"/>
              </a:rPr>
              <a:t>ESM1201 	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ความรู้เบื้องต้นเกี่ยวกับอีสปอร์ต </a:t>
            </a:r>
          </a:p>
          <a:p>
            <a:pPr marL="0" indent="0">
              <a:buNone/>
            </a:pPr>
            <a:r>
              <a:rPr lang="en-US" altLang="zh-CN" sz="2000" dirty="0">
                <a:latin typeface="+mn-lt"/>
                <a:ea typeface="SimSun" panose="02010600030101010101" pitchFamily="2" charset="-122"/>
              </a:rPr>
              <a:t>ESM1204 	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การตลาดดิจิทัล</a:t>
            </a:r>
            <a:r>
              <a:rPr lang="th-TH" altLang="zh-CN" sz="2000" dirty="0" err="1">
                <a:latin typeface="+mn-lt"/>
                <a:ea typeface="SimSun" panose="02010600030101010101" pitchFamily="2" charset="-122"/>
              </a:rPr>
              <a:t>สําหรับ</a:t>
            </a:r>
            <a:r>
              <a:rPr lang="th-TH" altLang="zh-CN" sz="2000" dirty="0">
                <a:latin typeface="+mn-lt"/>
                <a:ea typeface="SimSun" panose="02010600030101010101" pitchFamily="2" charset="-122"/>
              </a:rPr>
              <a:t>ธุรกิจเกมและอีสปอร์ต </a:t>
            </a:r>
          </a:p>
          <a:p>
            <a:pPr marL="0" indent="0">
              <a:buNone/>
            </a:pPr>
            <a:r>
              <a:rPr lang="th-TH" altLang="zh-CN" sz="1100" dirty="0">
                <a:latin typeface="+mn-lt"/>
                <a:ea typeface="SimSun" panose="02010600030101010101" pitchFamily="2" charset="-122"/>
              </a:rPr>
              <a:t>	</a:t>
            </a:r>
            <a:r>
              <a:rPr lang="en-US" altLang="zh-CN" sz="1100" dirty="0">
                <a:latin typeface="+mn-lt"/>
                <a:ea typeface="SimSun" panose="02010600030101010101" pitchFamily="2" charset="-122"/>
              </a:rPr>
              <a:t>	</a:t>
            </a:r>
            <a:endParaRPr lang="en-US" sz="1100" noProof="1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7082" y="79645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th-TH" sz="28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 วิชาเฉพาะ</a:t>
            </a:r>
            <a:r>
              <a:rPr lang="th-TH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</a:p>
        </p:txBody>
      </p:sp>
      <p:sp>
        <p:nvSpPr>
          <p:cNvPr id="4" name="Text Placeholder 5">
            <a:extLst/>
          </p:cNvPr>
          <p:cNvSpPr txBox="1">
            <a:spLocks/>
          </p:cNvSpPr>
          <p:nvPr/>
        </p:nvSpPr>
        <p:spPr>
          <a:xfrm>
            <a:off x="2379555" y="3666990"/>
            <a:ext cx="6673514" cy="247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4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0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8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6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4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n-lt"/>
              </a:rPr>
              <a:t>ESM1205 	</a:t>
            </a:r>
            <a:r>
              <a:rPr lang="th-TH" sz="2000" dirty="0">
                <a:latin typeface="+mn-lt"/>
              </a:rPr>
              <a:t>ความรู้เบื้องต้นเกี่ยวกับการ</a:t>
            </a:r>
            <a:r>
              <a:rPr lang="th-TH" sz="2000" dirty="0" err="1">
                <a:latin typeface="+mn-lt"/>
              </a:rPr>
              <a:t>จั</a:t>
            </a:r>
            <a:r>
              <a:rPr lang="th-TH" sz="2000" dirty="0">
                <a:latin typeface="+mn-lt"/>
              </a:rPr>
              <a:t>ดอ</a:t>
            </a:r>
            <a:r>
              <a:rPr lang="th-TH" sz="2000" dirty="0" err="1">
                <a:latin typeface="+mn-lt"/>
              </a:rPr>
              <a:t>ีเว</a:t>
            </a:r>
            <a:r>
              <a:rPr lang="th-TH" sz="2000" dirty="0">
                <a:latin typeface="+mn-lt"/>
              </a:rPr>
              <a:t>นท์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ESM2201 	</a:t>
            </a:r>
            <a:r>
              <a:rPr lang="th-TH" sz="2000" dirty="0">
                <a:latin typeface="+mn-lt"/>
              </a:rPr>
              <a:t>ธุรกิจเกมและกีฬาอีสปอร์ต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ESM2203 	</a:t>
            </a:r>
            <a:r>
              <a:rPr lang="th-TH" sz="2000" dirty="0">
                <a:latin typeface="+mn-lt"/>
              </a:rPr>
              <a:t>จิตวิทยา</a:t>
            </a:r>
            <a:r>
              <a:rPr lang="th-TH" sz="2000" dirty="0" err="1">
                <a:latin typeface="+mn-lt"/>
              </a:rPr>
              <a:t>สําหรับ</a:t>
            </a:r>
            <a:r>
              <a:rPr lang="th-TH" sz="2000" dirty="0">
                <a:latin typeface="+mn-lt"/>
              </a:rPr>
              <a:t>ธุรกิจเกมและอีสปอร์ต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ESM2204 	</a:t>
            </a:r>
            <a:r>
              <a:rPr lang="th-TH" sz="2000" dirty="0">
                <a:latin typeface="+mn-lt"/>
              </a:rPr>
              <a:t>การฝึกนักกีฬาอีสปอร์ต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ESM2303 	</a:t>
            </a:r>
            <a:r>
              <a:rPr lang="th-TH" sz="2000" dirty="0">
                <a:latin typeface="+mn-lt"/>
              </a:rPr>
              <a:t>ความรู้เบื้องต้นเกี่ยวกับการออกแบบกราฟิก </a:t>
            </a:r>
          </a:p>
          <a:p>
            <a:pPr marL="0" indent="0">
              <a:buNone/>
            </a:pPr>
            <a:r>
              <a:rPr lang="th-TH" sz="1100" dirty="0">
                <a:latin typeface="+mn-lt"/>
              </a:rPr>
              <a:t>	</a:t>
            </a:r>
            <a:r>
              <a:rPr lang="en-US" sz="1100" dirty="0">
                <a:latin typeface="+mn-lt"/>
              </a:rPr>
              <a:t>	</a:t>
            </a:r>
            <a:endParaRPr lang="en-US" sz="1100" noProof="1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-447317"/>
            <a:ext cx="3320998" cy="24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D2F034-1AA1-45F2-AACA-3ABBD511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582" y="2267396"/>
            <a:ext cx="8702722" cy="2472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ESG3201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แนวความคิดในการสร้างธุรกิจสตาร์ตอ</a:t>
            </a:r>
            <a:r>
              <a:rPr lang="th-TH" altLang="zh-CN" sz="1600" dirty="0" err="1">
                <a:latin typeface="+mn-lt"/>
                <a:ea typeface="SimSun" panose="02010600030101010101" pitchFamily="2" charset="-122"/>
              </a:rPr>
              <a:t>ัป</a:t>
            </a:r>
            <a:endParaRPr lang="th-TH" altLang="zh-CN" sz="1600" dirty="0">
              <a:latin typeface="+mn-lt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ESG3202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วิทยาศาสตร์การกีฬาเพ</a:t>
            </a:r>
            <a:r>
              <a:rPr lang="th-TH" altLang="zh-CN" sz="1600" dirty="0" err="1">
                <a:latin typeface="+mn-lt"/>
                <a:ea typeface="SimSun" panose="02010600030101010101" pitchFamily="2" charset="-122"/>
              </a:rPr>
              <a:t>ื่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ออีสปอร์ต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ESG3203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พฤติกรรมผู้บริโภคในยุคดิจิทัล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ESG3204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การจัดการการท่องเที่ยวทางอีสปอร์ต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ESG3205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ธุรกิจเอเยน</a:t>
            </a:r>
            <a:r>
              <a:rPr lang="th-TH" altLang="zh-CN" sz="1600" dirty="0" err="1">
                <a:latin typeface="+mn-lt"/>
                <a:ea typeface="SimSun" panose="02010600030101010101" pitchFamily="2" charset="-122"/>
              </a:rPr>
              <a:t>ต์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นักกีฬา 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ESG3206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การสื่อสาร การส่งเสริม และการประชาสัมพันธ์อีสปอร์ต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ESG3501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สัมมนาเกี่ยวกับอีสปอร์ต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ESG4202	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การคิดเชิงสร้างสรรค์และการเล่าเรื่อง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ESM1202 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การสื่อสารข้อมูลและเครือข่าย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ESM1203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พื้นฐานทางธุรกิจสำหรับนักเทคโนโลยีสารสนเทศ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ESM1302 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ระบบปฏิบัติการ	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ESM3301 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โครงสร้างข้อมูลและขั้นตอนวิธี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ESM2302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การจัดจำหน่ายและให้บริการเกมออนไลน์และอีสปอร์ต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ESM3303 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ปัญญาประดิษฐ์สำหรับธุรกิจเกมและอีสปอร์ต</a:t>
            </a: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ESM2304 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หลักการแคสติ</a:t>
            </a:r>
            <a:r>
              <a:rPr lang="th-TH" altLang="zh-CN" sz="1600" dirty="0" err="1">
                <a:latin typeface="+mn-lt"/>
                <a:ea typeface="SimSun" panose="02010600030101010101" pitchFamily="2" charset="-122"/>
              </a:rPr>
              <a:t>้ง</a:t>
            </a:r>
            <a:endParaRPr lang="th-TH" altLang="zh-CN" sz="1600" dirty="0">
              <a:latin typeface="+mn-lt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+mn-lt"/>
                <a:ea typeface="SimSun" panose="02010600030101010101" pitchFamily="2" charset="-122"/>
              </a:rPr>
              <a:t>ESM2305 	</a:t>
            </a:r>
            <a:r>
              <a:rPr lang="th-TH" altLang="zh-CN" sz="1600" dirty="0">
                <a:latin typeface="+mn-lt"/>
                <a:ea typeface="SimSun" panose="02010600030101010101" pitchFamily="2" charset="-122"/>
              </a:rPr>
              <a:t>	หลักการเขียนโปรแกรมคอมพิวเตอร์</a:t>
            </a:r>
            <a:r>
              <a:rPr lang="th-TH" altLang="zh-CN" sz="1100" dirty="0">
                <a:latin typeface="+mn-lt"/>
                <a:ea typeface="SimSun" panose="02010600030101010101" pitchFamily="2" charset="-122"/>
              </a:rPr>
              <a:t>	</a:t>
            </a:r>
            <a:r>
              <a:rPr lang="en-US" altLang="zh-CN" sz="1100" dirty="0">
                <a:latin typeface="+mn-lt"/>
                <a:ea typeface="SimSun" panose="02010600030101010101" pitchFamily="2" charset="-122"/>
              </a:rPr>
              <a:t>	</a:t>
            </a:r>
            <a:endParaRPr lang="en-US" sz="1100" noProof="1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49700" y="1790342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th-TH" sz="28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th-TH" altLang="zh-CN" sz="2800" b="1" dirty="0">
                <a:solidFill>
                  <a:schemeClr val="bg1"/>
                </a:solidFill>
                <a:ea typeface="SimSun" panose="02010600030101010101" pitchFamily="2" charset="-122"/>
              </a:rPr>
              <a:t>วิชาเลือก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50124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GO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0_T_PGO_GAMING-PGo-4x3.pptx" id="{434CBF48-F57A-4E26-A235-67FD0306D9EF}" vid="{D2BD56FA-9234-4E76-8266-FE5ACEE841EA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0_T_PGO_GAMING-PGo-4x3.pptx" id="{434CBF48-F57A-4E26-A235-67FD0306D9EF}" vid="{BF659E72-0337-4122-93BD-10087833E5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0140_T_PGO_GAMING-PGo-4x3</Template>
  <TotalTime>397</TotalTime>
  <Words>281</Words>
  <Application>Microsoft Office PowerPoint</Application>
  <PresentationFormat>On-screen Show (4:3)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Open Sans</vt:lpstr>
      <vt:lpstr>宋体</vt:lpstr>
      <vt:lpstr>宋体</vt:lpstr>
      <vt:lpstr>Arial</vt:lpstr>
      <vt:lpstr>Calibri</vt:lpstr>
      <vt:lpstr>Calibri Light</vt:lpstr>
      <vt:lpstr>Cordia New</vt:lpstr>
      <vt:lpstr>PresentationGO</vt:lpstr>
      <vt:lpstr>Designed by PresentationGO</vt:lpstr>
      <vt:lpstr>หลักสูตรบริหารธุรกิจบัณฑิต  สาขาวิชานวัตกรรมการจัดการ (หลักสูตรสองภาษา)  </vt:lpstr>
      <vt:lpstr>แขนงวิชานวัตกรรมการจัดการอีสปอร์ตและธุรกิจเกม </vt:lpstr>
      <vt:lpstr>มหาวิทยาลัยราชภัฏสวนสุนันทา </vt:lpstr>
      <vt:lpstr>ปรัชญาของหลักสูตร    มุ่งผลิตบัณฑิตให้มีความรู้ มีความเป็นผู้นำทางด้านวิชาการ สามารถปฏิบัติงานด้านธุรกิจ โดยใช้นวัตกรรมการจัดการได้อย่างมีประสิทธิภาพ ซึ่งเป็นการเพิ่มศักยภาพทางการแข่งขันทางธุรกิจในยุคโลกาภิวัตน์โดยเพียบพร้อมไปด้วยคุณธรรมและจริยธรรม </vt:lpstr>
      <vt:lpstr>ความสำคัญของหลักสูตร </vt:lpstr>
      <vt:lpstr>PowerPoint Presentation</vt:lpstr>
      <vt:lpstr>PowerPoint Presentation</vt:lpstr>
      <vt:lpstr>PowerPoint Presentation</vt:lpstr>
      <vt:lpstr>PowerPoint Presentation</vt:lpstr>
      <vt:lpstr>ความร่วมมือทางด้านการศึกษา </vt:lpstr>
      <vt:lpstr>อาชีพที่สามารถประกอบได้ หลังสําเร็จการศึกษา  </vt:lpstr>
      <vt:lpstr>หลักสูตรทันสมัย  เป็นที่ต้องการของตลาด </vt:lpstr>
      <vt:lpstr> สอบถามข้อมูลเพิ่มเติม  อาคาร 37 วิทยาลัยนวัตกรรมและการจัดการ มหาวิทยาลัยราชภัฏสวนสุนันทา 1 ถนนอู่ทองนอก วชิระ ดุสิต กรุงเทพฯ 10300 โทรศัพท์ ：+66-2-160-1182, +66-2-160-1183,  Line ID: CIM Inter+bilingual+dual Taiwan/China Website: www.cim.ssru.ac.th Facebook Page: Bilingual วิทยาลัยนวัตกรรมและการจัดการ มหาวิทยาลัยราชภัฏสวนสุนันทา Wechat ID: golffywhang Email: benya.wh@ssru.ac.th Tel.: +66-92-261-7675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Admin</dc:creator>
  <dc:description>© Copyright PresentationGo.com</dc:description>
  <cp:lastModifiedBy>Admin</cp:lastModifiedBy>
  <cp:revision>38</cp:revision>
  <dcterms:created xsi:type="dcterms:W3CDTF">2021-05-16T11:51:28Z</dcterms:created>
  <dcterms:modified xsi:type="dcterms:W3CDTF">2021-05-18T11:46:55Z</dcterms:modified>
  <cp:category>Templates</cp:category>
</cp:coreProperties>
</file>